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1" ContentType="image/vnd.ms-photo"/>
  <Override PartName="/ppt/embeddings/oleObject10" ContentType="image/vnd.ms-photo"/>
  <Override PartName="/ppt/embeddings/oleObject11" ContentType="image/vnd.ms-photo"/>
  <Override PartName="/ppt/embeddings/oleObject12" ContentType="image/vnd.ms-photo"/>
  <Override PartName="/ppt/embeddings/oleObject13" ContentType="image/vnd.ms-photo"/>
  <Override PartName="/ppt/embeddings/oleObject2" ContentType="image/vnd.ms-photo"/>
  <Override PartName="/ppt/embeddings/oleObject3" ContentType="image/vnd.ms-photo"/>
  <Override PartName="/ppt/embeddings/oleObject4" ContentType="image/vnd.ms-photo"/>
  <Override PartName="/ppt/embeddings/oleObject5" ContentType="image/vnd.ms-photo"/>
  <Override PartName="/ppt/embeddings/oleObject6" ContentType="image/vnd.ms-photo"/>
  <Override PartName="/ppt/embeddings/oleObject7" ContentType="image/vnd.ms-photo"/>
  <Override PartName="/ppt/embeddings/oleObject8" ContentType="image/vnd.ms-photo"/>
  <Override PartName="/ppt/embeddings/oleObject9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ppt/media/hdphoto1.wdp" ContentType="image/vnd.ms-photo"/>
  <Override PartName="ppt/media/hdphoto10.wdp" ContentType="image/vnd.ms-photo"/>
  <Override PartName="ppt/media/hdphoto11.wdp" ContentType="image/vnd.ms-photo"/>
  <Override PartName="ppt/media/hdphoto12.wdp" ContentType="image/vnd.ms-photo"/>
  <Override PartName="ppt/media/hdphoto13.wdp" ContentType="image/vnd.ms-photo"/>
  <Override PartName="ppt/media/hdphoto2.wdp" ContentType="image/vnd.ms-photo"/>
  <Override PartName="ppt/media/hdphoto3.wdp" ContentType="image/vnd.ms-photo"/>
  <Override PartName="ppt/media/hdphoto4.wdp" ContentType="image/vnd.ms-photo"/>
  <Override PartName="ppt/media/hdphoto5.wdp" ContentType="image/vnd.ms-photo"/>
  <Override PartName="ppt/media/hdphoto6.wdp" ContentType="image/vnd.ms-photo"/>
  <Override PartName="ppt/media/hdphoto7.wdp" ContentType="image/vnd.ms-photo"/>
  <Override PartName="ppt/media/hdphoto8.wdp" ContentType="image/vnd.ms-photo"/>
  <Override PartName="ppt/media/hdphoto9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821071093977" initials="8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411" autoAdjust="0"/>
    <p:restoredTop sz="75669" autoAdjust="0"/>
  </p:normalViewPr>
  <p:slideViewPr>
    <p:cSldViewPr snapToGrid="0">
      <p:cViewPr varScale="1">
        <p:scale>
          <a:sx n="100" d="100"/>
          <a:sy n="100" d="100"/>
        </p:scale>
        <p:origin x="1428" y="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commentAuthors" Target="commentAuthors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C1D6012-35BF-4F36-BA05-D5856471A8BE}" type="datetime1">
              <a:rPr lang="ko-KR" altLang="en-US"/>
              <a:pPr lvl="0">
                <a:defRPr/>
              </a:pPr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90A4D6-A1EB-491D-85A9-BBB26842531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안녕하세요</a:t>
            </a:r>
            <a:r>
              <a:rPr lang="en-US" altLang="ko-KR"/>
              <a:t>~ </a:t>
            </a:r>
            <a:r>
              <a:rPr lang="ko-KR" altLang="en-US"/>
              <a:t>나만을 위한 프로젝트 이니셜라이저</a:t>
            </a:r>
            <a:r>
              <a:rPr lang="en-US" altLang="ko-KR"/>
              <a:t>, </a:t>
            </a:r>
            <a:r>
              <a:rPr lang="ko-KR" altLang="en-US"/>
              <a:t>마이이니의 발표를 맡은 김갑경입니다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 1</a:t>
            </a:r>
            <a:r>
              <a:rPr lang="ko-KR" altLang="en-US" baseline="0" dirty="0" err="1" smtClean="0"/>
              <a:t>초만에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자동으로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 작성해주는 프로그램을 개발했습니다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이게 어떻게 </a:t>
            </a:r>
            <a:r>
              <a:rPr lang="ko-KR" altLang="en-US" baseline="0" dirty="0" err="1" smtClean="0"/>
              <a:t>가능했을까요</a:t>
            </a:r>
            <a:r>
              <a:rPr lang="en-US" altLang="ko-KR" baseline="0" dirty="0" smtClean="0"/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94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소개에서 함께 만나보시죠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5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프로젝트는 보시는 세 가지 키워드로 정의할 수 있는데요</a:t>
            </a:r>
            <a:r>
              <a:rPr lang="en-US" altLang="ko-KR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동시편집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지라</a:t>
            </a:r>
            <a:r>
              <a:rPr lang="ko-KR" altLang="en-US" baseline="0" dirty="0" smtClean="0"/>
              <a:t> 연동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자동화</a:t>
            </a:r>
            <a:r>
              <a:rPr lang="ko-KR" altLang="en-US" baseline="0" dirty="0" smtClean="0"/>
              <a:t>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각각에 대해 좀 더 자세히 알아볼까요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0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첫 번째로 </a:t>
            </a:r>
            <a:r>
              <a:rPr lang="ko-KR" altLang="en-US" dirty="0" err="1" smtClean="0"/>
              <a:t>동시편집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2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화면과 같이 팀원들의 프로필 사진을 통해서 어느 페이지에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접속해있는자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07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마우스 커서를 통해 어디서 작업하고 있는지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90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그리고 무엇을 편집하고 </a:t>
            </a:r>
            <a:r>
              <a:rPr lang="ko-KR" altLang="en-US" dirty="0" err="1" smtClean="0"/>
              <a:t>있는지까지</a:t>
            </a:r>
            <a:r>
              <a:rPr lang="ko-KR" altLang="en-US" dirty="0" smtClean="0"/>
              <a:t> 알 수 있는데요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이렇게 팀원들을 상황을 실시간으로 확인함으로서 팀 프로젝트의 생산성과 효율성을 높였다</a:t>
            </a:r>
            <a:r>
              <a:rPr lang="en-US" altLang="ko-KR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2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2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지라 연동입니다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요구사항 명세서는 프로젝트의 </a:t>
            </a:r>
            <a:r>
              <a:rPr lang="en-US" altLang="ko-KR" dirty="0" smtClean="0"/>
              <a:t>To-do </a:t>
            </a:r>
            <a:r>
              <a:rPr lang="ko-KR" altLang="en-US" dirty="0" smtClean="0"/>
              <a:t>리스트 역할을 하게 되는데요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지정된 템플릿을 바탕으로 요구사항 명세서와 지라를</a:t>
            </a:r>
            <a:r>
              <a:rPr lang="ko-KR" altLang="en-US" baseline="0" dirty="0" smtClean="0"/>
              <a:t> 연동해서 프로젝트의 일정을 손쉽게 관리할 수 있게 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3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각 컬럼들을 지라의 스토리와 </a:t>
            </a:r>
            <a:r>
              <a:rPr lang="ko-KR" altLang="en-US" dirty="0" err="1" smtClean="0"/>
              <a:t>매핑시켜</a:t>
            </a:r>
            <a:endParaRPr lang="en-US" altLang="ko-KR" dirty="0" smtClean="0"/>
          </a:p>
          <a:p>
            <a:r>
              <a:rPr lang="ko-KR" altLang="en-US" dirty="0" smtClean="0"/>
              <a:t>클릭 한 번만으로 작성한 모든 요구사항들을 자동으로 지라 이슈로 등록할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17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저희 </a:t>
            </a:r>
            <a:r>
              <a:rPr lang="ko-KR" altLang="en-US" dirty="0" err="1" smtClean="0"/>
              <a:t>마이이니의</a:t>
            </a:r>
            <a:r>
              <a:rPr lang="ko-KR" altLang="en-US" dirty="0" smtClean="0"/>
              <a:t> 강력한</a:t>
            </a:r>
            <a:r>
              <a:rPr lang="en-US" altLang="ko-KR" dirty="0" smtClean="0"/>
              <a:t>! </a:t>
            </a:r>
            <a:r>
              <a:rPr lang="ko-KR" altLang="en-US" dirty="0" smtClean="0"/>
              <a:t>기능인 코드 자동화에 대해 말씀드리겠습니다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작성했던 산출물들을 토대로 개발 코드를 자동으로 만들어서 사용자에게 제공해드립니다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단 한 번의 클릭으로 말이죠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정말 놀랍지 않으신가요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50130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/>
              <a:t>네 잘 보셨나요 </a:t>
            </a:r>
            <a:r>
              <a:rPr lang="en-US" altLang="ko-KR"/>
              <a:t>~~~</a:t>
            </a:r>
            <a:endParaRPr lang="en-US" altLang="ko-KR"/>
          </a:p>
          <a:p>
            <a:pPr algn="ctr">
              <a:defRPr/>
            </a:pPr>
            <a:r>
              <a:rPr lang="ko-KR" altLang="en-US"/>
              <a:t>영상에서 보셨다시피 저희는 싸피 세번의 프로젝트동안 느꼈던 불편함들에 대해 오픈소스로 녹아내릴 수 있는 주제를 생각했습니다</a:t>
            </a:r>
            <a:endParaRPr lang="ko-KR" altLang="en-US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그럼 라이브 시연을 통해 이 놀라운 기능들을 만나러 가보실까요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시연 재미있게 보셨나요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다음으로는 이 놀라운 기능들을 어떻게 구현할 수 있었는지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50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 팀원들이 다같이 동시에 </a:t>
            </a:r>
            <a:r>
              <a:rPr lang="ko-KR" altLang="en-US" dirty="0" err="1" smtClean="0"/>
              <a:t>편집하던거</a:t>
            </a:r>
            <a:r>
              <a:rPr lang="ko-KR" altLang="en-US" dirty="0" smtClean="0"/>
              <a:t> 기억하시나요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 </a:t>
            </a:r>
            <a:r>
              <a:rPr lang="ko-KR" altLang="en-US" smtClean="0"/>
              <a:t>기능을 구현하기위해서 </a:t>
            </a:r>
            <a:r>
              <a:rPr lang="en-US" altLang="ko-KR" dirty="0" err="1" smtClean="0"/>
              <a:t>Yjs</a:t>
            </a:r>
            <a:r>
              <a:rPr lang="ko-KR" altLang="en-US" dirty="0" smtClean="0"/>
              <a:t>라는 라이브러리를 차용하였습니다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초기에 모든 사용자들이 한 세션에 존재했는데요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 가능한 팀원들을 구분하기 위해 프로젝트별로 저장소를 나누는 작업을 진행했습니다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이렇게 구분된 사용자들은 각각 고유한 정보들을 가지게 되는데요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통해서 접속중인 사용자들의 마우스 커서를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트래킹</a:t>
            </a:r>
            <a:r>
              <a:rPr lang="ko-KR" altLang="en-US" baseline="0" dirty="0" smtClean="0"/>
              <a:t> 할 수 있었습니다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50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산출물이 코드가 되는 자동화과정에 대해서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★</a:t>
            </a:r>
            <a:endParaRPr lang="en-US" altLang="ko-KR" dirty="0" smtClean="0"/>
          </a:p>
          <a:p>
            <a:r>
              <a:rPr lang="ko-KR" altLang="en-US" dirty="0" smtClean="0"/>
              <a:t>우선 프로젝트의 버전을 설정하기 위해서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실시간으로 이들을 관리합니다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7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코드를 생성하기 위해 앞서 작성했던 산출물의 데이터들을 최적화하는 작업을 거치게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606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이렇게 최적화된 데이터들은 </a:t>
            </a:r>
            <a:r>
              <a:rPr lang="ko-KR" altLang="en-US" baseline="0" dirty="0" err="1" smtClean="0"/>
              <a:t>파트별로</a:t>
            </a:r>
            <a:r>
              <a:rPr lang="ko-KR" altLang="en-US" baseline="0" dirty="0" smtClean="0"/>
              <a:t> 개발 코드들이 작성되고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★</a:t>
            </a:r>
            <a:endParaRPr lang="en-US" altLang="ko-KR" baseline="0" dirty="0" smtClean="0"/>
          </a:p>
          <a:p>
            <a:r>
              <a:rPr lang="ko-KR" altLang="en-US" baseline="0" dirty="0" smtClean="0"/>
              <a:t>최종적으로 병합되면서 프로젝트가 완성되게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47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209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마이이니의</a:t>
            </a:r>
            <a:r>
              <a:rPr lang="ko-KR" altLang="en-US" dirty="0" smtClean="0"/>
              <a:t> 강점을 한 문장으로 설명드릴 수 있을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누구나 무료로 이용가능 </a:t>
            </a:r>
            <a:r>
              <a:rPr lang="ko-KR" altLang="en-US" dirty="0" err="1" smtClean="0"/>
              <a:t>수정가능</a:t>
            </a:r>
            <a:r>
              <a:rPr lang="en-US" altLang="ko-KR" dirty="0" smtClean="0"/>
              <a:t>＂</a:t>
            </a:r>
            <a:r>
              <a:rPr lang="ko-KR" altLang="en-US" dirty="0" smtClean="0"/>
              <a:t>한 서비스라는 것입니다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이게 어떤 의미인지 좀 더 자세히 만나볼까요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23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앞으로 프로젝트를 진행하게 될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8,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기 분들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싸피가</a:t>
            </a:r>
            <a:r>
              <a:rPr lang="ko-KR" altLang="en-US" dirty="0" smtClean="0"/>
              <a:t> 아닌 다른 개발자분들까지</a:t>
            </a:r>
            <a:endParaRPr lang="en-US" altLang="ko-KR" dirty="0" smtClean="0"/>
          </a:p>
          <a:p>
            <a:r>
              <a:rPr lang="ko-KR" altLang="en-US" dirty="0" smtClean="0"/>
              <a:t>저희 서비스를 이용해서 </a:t>
            </a:r>
            <a:r>
              <a:rPr lang="ko-KR" altLang="en-US" dirty="0" err="1" smtClean="0"/>
              <a:t>완성도높은</a:t>
            </a:r>
            <a:r>
              <a:rPr lang="ko-KR" altLang="en-US" dirty="0" smtClean="0"/>
              <a:t> 프로젝트를 손쉽게 진행할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92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마이이니</a:t>
            </a:r>
            <a:r>
              <a:rPr lang="ko-KR" altLang="en-US" dirty="0" smtClean="0"/>
              <a:t> 어떻게 이용할 수 있을까요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바로 저희의 마이크로페이지를 통해 이용하실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해당페이지에서 사용 가이드를 확인하고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마이이니</a:t>
            </a:r>
            <a:r>
              <a:rPr lang="ko-KR" altLang="en-US" baseline="0" dirty="0" smtClean="0"/>
              <a:t> 서비스로 </a:t>
            </a:r>
            <a:r>
              <a:rPr lang="ko-KR" altLang="en-US" baseline="0" dirty="0" err="1" smtClean="0"/>
              <a:t>접속해보실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오픈소스 프로젝트만이 가지고 있는 저희 서비스의 라이선스도 볼 수 있으니 함께 확인해보세요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40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마이이니는</a:t>
            </a:r>
            <a:r>
              <a:rPr lang="ko-KR" altLang="en-US" dirty="0" smtClean="0"/>
              <a:t> 저희 팀원들 뿐만 아니라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교육생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타 개발자들까지 함께 참여하고 기여할 수 있는 프로젝트입니다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누구나 원하는 기능이 있거나 버그를 </a:t>
            </a:r>
            <a:r>
              <a:rPr lang="ko-KR" altLang="en-US" dirty="0" err="1" smtClean="0"/>
              <a:t>발견하다면</a:t>
            </a:r>
            <a:r>
              <a:rPr lang="ko-KR" altLang="en-US" baseline="0" dirty="0" smtClean="0"/>
              <a:t> 저희 사이트의 가이드를 바탕으로 </a:t>
            </a:r>
            <a:r>
              <a:rPr lang="ko-KR" altLang="en-US" dirty="0" smtClean="0"/>
              <a:t>직접 구현해서 서비스에 반영할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이러한 모든 것들이 가능했던 이유는 바로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22863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2463DD-FAF5-46C1-BB3C-97D0F6698CF9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오픈소스 프로젝트이기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오픈소스 프로젝트이니 만큼</a:t>
            </a:r>
            <a:r>
              <a:rPr lang="en-US" altLang="ko-KR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저희는 프로젝트가 끝나도 </a:t>
            </a:r>
            <a:r>
              <a:rPr lang="ko-KR" altLang="en-US" sz="12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컨트리뷰트를</a:t>
            </a:r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12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받으며 지속적으로 프로젝트의 발전을 이어나갈 예정입니다</a:t>
            </a:r>
            <a:r>
              <a:rPr lang="en-US" altLang="ko-KR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여러분들도 많은 기여 부탁드리겠습니다</a:t>
            </a:r>
            <a:r>
              <a:rPr lang="en-US" altLang="ko-KR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09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모든 과정을 함께한 저희 팀원들입니다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89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그동안 </a:t>
            </a:r>
            <a:r>
              <a:rPr lang="ko-KR" altLang="en-US" dirty="0" err="1" smtClean="0"/>
              <a:t>노션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erd</a:t>
            </a:r>
            <a:r>
              <a:rPr lang="en-US" altLang="ko-KR" dirty="0" smtClean="0"/>
              <a:t> cloud</a:t>
            </a:r>
            <a:r>
              <a:rPr lang="ko-KR" altLang="en-US" dirty="0" smtClean="0"/>
              <a:t>와 같은 도구들을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오가며 작업하는게 불편하진 않으셨나요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ERD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문서를 오가며 반복적인 코드를 작성하는게 귀찮지 않으셨나요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myINI</a:t>
            </a:r>
            <a:r>
              <a:rPr lang="ko-KR" altLang="en-US" dirty="0" smtClean="0"/>
              <a:t>가 이러한 작업들을 한번에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간편하게 해결해드리겠습니다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프로젝트부터는 여러분도 </a:t>
            </a:r>
            <a:r>
              <a:rPr lang="ko-KR" altLang="en-US" dirty="0" err="1" smtClean="0"/>
              <a:t>마이이니와</a:t>
            </a:r>
            <a:r>
              <a:rPr lang="ko-KR" altLang="en-US" dirty="0" smtClean="0"/>
              <a:t> 함께해보는게 어떨까요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658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94661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하나의 프로젝트를 진행하게 되면 다음과 같은 기획</a:t>
            </a:r>
            <a:r>
              <a:rPr lang="en-US" altLang="ko-KR"/>
              <a:t>, </a:t>
            </a:r>
            <a:r>
              <a:rPr lang="ko-KR" altLang="en-US"/>
              <a:t>설계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개발</a:t>
            </a:r>
            <a:r>
              <a:rPr lang="en-US" altLang="ko-KR" baseline="0"/>
              <a:t>, </a:t>
            </a:r>
            <a:r>
              <a:rPr lang="ko-KR" altLang="en-US" baseline="0"/>
              <a:t>배포의 네 가지 과정을 거치게 됩니다</a:t>
            </a:r>
            <a:r>
              <a:rPr lang="en-US" altLang="ko-KR" baseline="0"/>
              <a:t>.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aseline="0"/>
              <a:t>저희는 이 중 설계 및 개발을 진행하는 단계에서 번거로운 과정이 있는 것을 알게 되었습니다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그렇다면 무엇이 번거롭다고 느꼈을까요</a:t>
            </a:r>
            <a:r>
              <a:rPr lang="en-US" altLang="ko-KR" baseline="0"/>
              <a:t>? </a:t>
            </a:r>
            <a:r>
              <a:rPr lang="ko-KR" altLang="en-US" baseline="0"/>
              <a:t>★</a:t>
            </a:r>
            <a:endParaRPr lang="ko-KR" altLang="en-US" baseline="0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바로</a:t>
            </a:r>
            <a:r>
              <a:rPr lang="ko-KR" altLang="en-US" baseline="0"/>
              <a:t> 프로젝트를 진행하며 설계문서를 작성하고</a:t>
            </a:r>
            <a:r>
              <a:rPr lang="en-US" altLang="ko-KR" baseline="0"/>
              <a:t>, </a:t>
            </a:r>
            <a:r>
              <a:rPr lang="ko-KR" altLang="en-US" baseline="0"/>
              <a:t>이를 기반으로 개발코드를 작성하는 과정에서 똑같은 작업이</a:t>
            </a:r>
            <a:endParaRPr lang="ko-KR" altLang="en-US" baseline="0"/>
          </a:p>
          <a:p>
            <a:pPr lvl="0">
              <a:defRPr/>
            </a:pPr>
            <a:r>
              <a:rPr lang="ko-KR" altLang="en-US" baseline="0"/>
              <a:t>매번 반복된다는 것이었습니다</a:t>
            </a:r>
            <a:r>
              <a:rPr lang="en-US" altLang="ko-KR" baseline="0"/>
              <a:t>.</a:t>
            </a:r>
            <a:endParaRPr lang="en-US" altLang="ko-KR" baseline="0"/>
          </a:p>
          <a:p>
            <a:pPr lvl="0">
              <a:defRPr/>
            </a:pPr>
            <a:r>
              <a:rPr lang="ko-KR" altLang="en-US" baseline="0"/>
              <a:t>실제 저희 프로젝트를 진행한 사례를 통해 직접 알아보러 가볼까요</a:t>
            </a:r>
            <a:r>
              <a:rPr lang="en-US" altLang="ko-KR" baseline="0"/>
              <a:t>?</a:t>
            </a: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여기 저희가 프로젝트를 진행하며 작성한 설계문서들이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 외에도 다양한 설계문서들이 있는데</a:t>
            </a:r>
            <a:r>
              <a:rPr lang="en-US" altLang="ko-KR"/>
              <a:t>, </a:t>
            </a:r>
            <a:r>
              <a:rPr lang="ko-KR" altLang="en-US"/>
              <a:t>벌써부터 정말 복잡해보이지 않으신가요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E90A4D6-A1EB-491D-85A9-BBB26842531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엑셀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erd</a:t>
            </a:r>
            <a:r>
              <a:rPr lang="en-US" altLang="ko-KR" dirty="0" smtClean="0"/>
              <a:t> cloud, </a:t>
            </a:r>
            <a:r>
              <a:rPr lang="ko-KR" altLang="en-US" dirty="0" err="1" smtClean="0"/>
              <a:t>노션</a:t>
            </a:r>
            <a:r>
              <a:rPr lang="ko-KR" altLang="en-US" baseline="0" dirty="0" smtClean="0"/>
              <a:t> 등 다양한 툴들을 </a:t>
            </a:r>
            <a:r>
              <a:rPr lang="ko-KR" altLang="en-US" dirty="0" smtClean="0"/>
              <a:t>오가며 작업을 진행했는데요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번거로운 </a:t>
            </a:r>
            <a:r>
              <a:rPr lang="ko-KR" altLang="en-US" dirty="0" err="1" smtClean="0"/>
              <a:t>과정을들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마이이니에서는</a:t>
            </a:r>
            <a:r>
              <a:rPr lang="ko-KR" altLang="en-US" baseline="0" dirty="0" smtClean="0"/>
              <a:t> 한 번에 관리할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4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하지만 산출물만으로는 안되겠죠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작성한 산출물들을 기반으로 개발 코드까지 작성해야 하는데요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복잡한 문서들로 매번 프로젝트를 진행할 때마다 처음부터 코드를 작성해야 한다고 생각하니 벌써부터 막막하지 않으신가요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5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실제로 저희도 프로젝트를 진행하면서 이 과정에서 약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주일 정도의 기간이 소요되었습니다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사피에서</a:t>
            </a:r>
            <a:r>
              <a:rPr lang="ko-KR" altLang="en-US" baseline="0" dirty="0" smtClean="0"/>
              <a:t> 진행하는 총 프로젝트 기간이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주라는 것을 감안하면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주일은 상당히 큰 비중을 차지한다고 볼 수 있는데요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따라서 저희는 이런 반복적인 작업들이 발생하지 않도록 산출물을 토대로 </a:t>
            </a:r>
            <a:r>
              <a:rPr lang="ko-KR" altLang="en-US" baseline="0" dirty="0" err="1" smtClean="0"/>
              <a:t>개발코드를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66577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8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5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7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4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6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2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6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0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090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57E94-DE89-4B64-B880-7C4C2928FB87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9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2.pn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6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0.png"  /><Relationship Id="rId6" Type="http://schemas.openxmlformats.org/officeDocument/2006/relationships/image" Target="../media/image22.png"  /><Relationship Id="rId7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9.png"  /><Relationship Id="rId2" Type="http://schemas.openxmlformats.org/officeDocument/2006/relationships/notesSlide" Target="../notesSlides/notesSlide19.xml"  /><Relationship Id="rId3" Type="http://schemas.openxmlformats.org/officeDocument/2006/relationships/audio" Target="../media/audio1.wav"  /><Relationship Id="rId4" Type="http://schemas.openxmlformats.org/officeDocument/2006/relationships/image" Target="../media/image36.png"  /><Relationship Id="rId5" Type="http://schemas.microsoft.com/office/2007/relationships/hdphoto" Target="../embeddings/oleObject3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15.png"  /><Relationship Id="rId9" Type="http://schemas.microsoft.com/office/2007/relationships/hdphoto" Target="../embeddings/oleObject2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microsoft.com/office/2007/relationships/hdphoto" Target="../embeddings/oleObject5"  /><Relationship Id="rId13" Type="http://schemas.openxmlformats.org/officeDocument/2006/relationships/image" Target="../media/image51.png"  /><Relationship Id="rId14" Type="http://schemas.microsoft.com/office/2007/relationships/hdphoto" Target="../embeddings/oleObject6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jpeg"  /><Relationship Id="rId6" Type="http://schemas.openxmlformats.org/officeDocument/2006/relationships/image" Target="../media/image46.png"  /><Relationship Id="rId7" Type="http://schemas.microsoft.com/office/2007/relationships/hdphoto" Target="../embeddings/oleObject4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44.png"  /><Relationship Id="rId4" Type="http://schemas.openxmlformats.org/officeDocument/2006/relationships/image" Target="../media/image43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microsoft.com/office/2007/relationships/hdphoto" Target="../embeddings/oleObject6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3.png"  /><Relationship Id="rId4" Type="http://schemas.openxmlformats.org/officeDocument/2006/relationships/image" Target="../media/image43.png"  /><Relationship Id="rId5" Type="http://schemas.openxmlformats.org/officeDocument/2006/relationships/image" Target="../media/image52.png"  /><Relationship Id="rId6" Type="http://schemas.openxmlformats.org/officeDocument/2006/relationships/image" Target="../media/image51.png"  /><Relationship Id="rId7" Type="http://schemas.microsoft.com/office/2007/relationships/hdphoto" Target="../embeddings/oleObject6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4.png"  /><Relationship Id="rId4" Type="http://schemas.microsoft.com/office/2007/relationships/hdphoto" Target="../embeddings/oleObject7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hdphoto" Target="../embeddings/oleObject11"  /><Relationship Id="rId11" Type="http://schemas.openxmlformats.org/officeDocument/2006/relationships/image" Target="../media/image63.png"  /><Relationship Id="rId12" Type="http://schemas.microsoft.com/office/2007/relationships/hdphoto" Target="../embeddings/oleObject12"  /><Relationship Id="rId13" Type="http://schemas.openxmlformats.org/officeDocument/2006/relationships/image" Target="../media/image64.png"  /><Relationship Id="rId14" Type="http://schemas.microsoft.com/office/2007/relationships/hdphoto" Target="../embeddings/oleObject13"  /><Relationship Id="rId15" Type="http://schemas.openxmlformats.org/officeDocument/2006/relationships/image" Target="../media/image65.png"  /><Relationship Id="rId16" Type="http://schemas.openxmlformats.org/officeDocument/2006/relationships/image" Target="../media/image66.png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59.png"  /><Relationship Id="rId4" Type="http://schemas.microsoft.com/office/2007/relationships/hdphoto" Target="../embeddings/oleObject8"  /><Relationship Id="rId5" Type="http://schemas.openxmlformats.org/officeDocument/2006/relationships/image" Target="../media/image60.png"  /><Relationship Id="rId6" Type="http://schemas.microsoft.com/office/2007/relationships/hdphoto" Target="../embeddings/oleObject9"  /><Relationship Id="rId7" Type="http://schemas.openxmlformats.org/officeDocument/2006/relationships/image" Target="../media/image61.png"  /><Relationship Id="rId8" Type="http://schemas.microsoft.com/office/2007/relationships/hdphoto" Target="../embeddings/oleObject10"  /><Relationship Id="rId9" Type="http://schemas.openxmlformats.org/officeDocument/2006/relationships/image" Target="../media/image6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73.png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microsoft.com/office/2007/relationships/hdphoto" Target="../embeddings/oleObject1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5.png"  /><Relationship Id="rId4" Type="http://schemas.microsoft.com/office/2007/relationships/hdphoto" Target="../embeddings/oleObject2"  /><Relationship Id="rId5" Type="http://schemas.openxmlformats.org/officeDocument/2006/relationships/image" Target="../media/image7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openxmlformats.org/officeDocument/2006/relationships/image" Target="../media/image5.png"  /><Relationship Id="rId7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microsoft.com/office/2007/relationships/hdphoto" Target="../embeddings/oleObject2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microsoft.com/office/2007/relationships/hdphoto" Target="../embeddings/oleObject1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9.pn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0"/>
            <a:ext cx="11601450" cy="5435600"/>
            <a:chOff x="-120649" y="0"/>
            <a:chExt cx="11601450" cy="5435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20741"/>
            <a:stretch/>
          </p:blipFill>
          <p:spPr>
            <a:xfrm>
              <a:off x="-120649" y="0"/>
              <a:ext cx="11010900" cy="54356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578758" y="2356033"/>
              <a:ext cx="3733800" cy="229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20754" y="1667624"/>
              <a:ext cx="6260047" cy="31547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9900" dirty="0" smtClean="0">
                  <a:solidFill>
                    <a:srgbClr val="ED7D31"/>
                  </a:solidFill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MY</a:t>
              </a:r>
              <a:r>
                <a:rPr lang="en-US" altLang="ko-KR" sz="19900" dirty="0" smtClean="0"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INI</a:t>
              </a:r>
              <a:endParaRPr lang="ko-KR" altLang="en-US" sz="19900" dirty="0">
                <a:latin typeface="THE렛츠스마일M" panose="02020603020101020101" pitchFamily="18" charset="-127"/>
                <a:ea typeface="THE렛츠스마일M" panose="0202060302010102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835"/>
            <a:ext cx="12192000" cy="2228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4529" y="6428740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5451" y="1920032"/>
            <a:ext cx="498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latin typeface="THE렛츠스마일R" panose="02020603020101020101" pitchFamily="18" charset="-127"/>
                <a:ea typeface="THE렛츠스마일R" panose="02020603020101020101" pitchFamily="18" charset="-127"/>
                <a:cs typeface="THE홍차왕자 네모" panose="02020503020101020101" pitchFamily="18" charset="-127"/>
              </a:rPr>
              <a:t>나만을 위한 </a:t>
            </a:r>
            <a:r>
              <a:rPr lang="ko-KR" altLang="en-US" sz="3200" dirty="0">
                <a:latin typeface="THE렛츠스마일R" panose="02020603020101020101" pitchFamily="18" charset="-127"/>
                <a:ea typeface="THE렛츠스마일R" panose="02020603020101020101" pitchFamily="18" charset="-127"/>
                <a:cs typeface="THE홍차왕자 네모" panose="02020503020101020101" pitchFamily="18" charset="-127"/>
              </a:rPr>
              <a:t>프로젝트 </a:t>
            </a:r>
            <a:r>
              <a:rPr lang="en-US" altLang="ko-KR" sz="3200" dirty="0">
                <a:latin typeface="THE렛츠스마일R" panose="02020603020101020101" pitchFamily="18" charset="-127"/>
                <a:ea typeface="THE렛츠스마일R" panose="02020603020101020101" pitchFamily="18" charset="-127"/>
                <a:cs typeface="THE홍차왕자 네모" panose="02020503020101020101" pitchFamily="18" charset="-127"/>
              </a:rPr>
              <a:t>Initializr</a:t>
            </a:r>
            <a:endParaRPr lang="ko-KR" altLang="en-US" sz="3200" dirty="0">
              <a:latin typeface="THE렛츠스마일R" panose="02020603020101020101" pitchFamily="18" charset="-127"/>
              <a:ea typeface="THE렛츠스마일R" panose="02020603020101020101" pitchFamily="18" charset="-127"/>
              <a:cs typeface="THE홍차왕자 네모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1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3439" y="2705725"/>
            <a:ext cx="3965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800" dirty="0" smtClean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단</a:t>
            </a:r>
            <a:r>
              <a:rPr lang="en-US" altLang="ko-KR" sz="8800" dirty="0" smtClean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,</a:t>
            </a:r>
            <a:r>
              <a:rPr lang="en-US" altLang="ko-KR" sz="8800" dirty="0" smtClean="0">
                <a:solidFill>
                  <a:srgbClr val="ED7D3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1</a:t>
            </a:r>
            <a:r>
              <a:rPr lang="ko-KR" altLang="en-US" sz="8800" dirty="0" smtClean="0">
                <a:solidFill>
                  <a:srgbClr val="ED7D3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초</a:t>
            </a:r>
            <a:r>
              <a:rPr lang="en-US" altLang="ko-KR" sz="8800" dirty="0" smtClean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!</a:t>
            </a:r>
            <a:endParaRPr lang="ko-KR" altLang="en-US" sz="88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54" y="0"/>
            <a:ext cx="280074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ED7D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727527" y="2605753"/>
            <a:ext cx="2517036" cy="1892041"/>
            <a:chOff x="3584496" y="2605753"/>
            <a:chExt cx="2517036" cy="1892041"/>
          </a:xfrm>
        </p:grpSpPr>
        <p:sp>
          <p:nvSpPr>
            <p:cNvPr id="16" name="TextBox 15"/>
            <p:cNvSpPr txBox="1"/>
            <p:nvPr/>
          </p:nvSpPr>
          <p:spPr>
            <a:xfrm>
              <a:off x="4093450" y="2605753"/>
              <a:ext cx="149912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 smtClean="0">
                  <a:solidFill>
                    <a:srgbClr val="ED7D3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02</a:t>
              </a:r>
              <a:endParaRPr lang="ko-KR" altLang="en-US" sz="7000" dirty="0">
                <a:solidFill>
                  <a:srgbClr val="ED7D3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84496" y="3789908"/>
              <a:ext cx="2517036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소개</a:t>
              </a:r>
              <a:endParaRPr lang="ko-KR" altLang="en-US" sz="4000" b="1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211028" y="3677891"/>
              <a:ext cx="1211641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597385" y="2979530"/>
            <a:ext cx="1422184" cy="1425931"/>
            <a:chOff x="1597385" y="2979530"/>
            <a:chExt cx="1422184" cy="1425931"/>
          </a:xfrm>
        </p:grpSpPr>
        <p:sp>
          <p:nvSpPr>
            <p:cNvPr id="26" name="TextBox 25"/>
            <p:cNvSpPr txBox="1"/>
            <p:nvPr/>
          </p:nvSpPr>
          <p:spPr>
            <a:xfrm>
              <a:off x="1840591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01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97385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기획의도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987799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952521" y="2979530"/>
            <a:ext cx="1821332" cy="1425931"/>
            <a:chOff x="6650766" y="2979530"/>
            <a:chExt cx="1821332" cy="1425931"/>
          </a:xfrm>
        </p:grpSpPr>
        <p:sp>
          <p:nvSpPr>
            <p:cNvPr id="32" name="TextBox 31"/>
            <p:cNvSpPr txBox="1"/>
            <p:nvPr/>
          </p:nvSpPr>
          <p:spPr>
            <a:xfrm>
              <a:off x="7093997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03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50766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 시연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241205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9383837" y="2979530"/>
            <a:ext cx="1422184" cy="1425931"/>
            <a:chOff x="9383837" y="2979530"/>
            <a:chExt cx="1422184" cy="1425931"/>
          </a:xfrm>
        </p:grpSpPr>
        <p:sp>
          <p:nvSpPr>
            <p:cNvPr id="37" name="TextBox 36"/>
            <p:cNvSpPr txBox="1"/>
            <p:nvPr/>
          </p:nvSpPr>
          <p:spPr>
            <a:xfrm>
              <a:off x="9570778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04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383837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9717986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835"/>
            <a:ext cx="12192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412566" y="1875224"/>
            <a:ext cx="9366868" cy="3392435"/>
            <a:chOff x="1287094" y="2408624"/>
            <a:chExt cx="9366868" cy="3392435"/>
          </a:xfrm>
        </p:grpSpPr>
        <p:grpSp>
          <p:nvGrpSpPr>
            <p:cNvPr id="7" name="그룹 6"/>
            <p:cNvGrpSpPr/>
            <p:nvPr/>
          </p:nvGrpSpPr>
          <p:grpSpPr>
            <a:xfrm>
              <a:off x="4827528" y="2408751"/>
              <a:ext cx="2286000" cy="3392308"/>
              <a:chOff x="4948203" y="2408751"/>
              <a:chExt cx="2286000" cy="339230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4948203" y="4451231"/>
                <a:ext cx="2286000" cy="1349828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smtClean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지라 연동</a:t>
                </a:r>
                <a:endPara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184" y="2408751"/>
                <a:ext cx="1964039" cy="2040498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8367962" y="2408624"/>
              <a:ext cx="2286000" cy="3392435"/>
              <a:chOff x="8367962" y="2408624"/>
              <a:chExt cx="2286000" cy="339243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67962" y="4451231"/>
                <a:ext cx="2286000" cy="1349828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smtClean="0">
                    <a:solidFill>
                      <a:sysClr val="windowText" lastClr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코드 자동화</a:t>
                </a:r>
                <a:endParaRPr lang="ko-KR" altLang="en-US" sz="320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586" y="2408624"/>
                <a:ext cx="2040753" cy="2040753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1287094" y="2466783"/>
              <a:ext cx="2286000" cy="3334276"/>
              <a:chOff x="1287094" y="2466783"/>
              <a:chExt cx="2286000" cy="33342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287094" y="4451231"/>
                <a:ext cx="2286000" cy="1349828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200" dirty="0" err="1" smtClean="0">
                    <a:solidFill>
                      <a:sysClr val="windowText" lastClr="0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동시편집</a:t>
                </a:r>
                <a:endParaRPr lang="ko-KR" altLang="en-US" sz="3200" dirty="0">
                  <a:solidFill>
                    <a:sysClr val="windowText" lastClr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412565" y="2466783"/>
                <a:ext cx="2035058" cy="1924434"/>
                <a:chOff x="2331606" y="2329168"/>
                <a:chExt cx="1821996" cy="1722954"/>
              </a:xfrm>
            </p:grpSpPr>
            <p:pic>
              <p:nvPicPr>
                <p:cNvPr id="1028" name="Picture 4" descr="https://cdn-icons-png.flaticon.com/512/3020/3020335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31606" y="2329168"/>
                  <a:ext cx="1533525" cy="1533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https://cdn-icons-png.flaticon.com/512/2280/2280557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62747" y="3461267"/>
                  <a:ext cx="590855" cy="590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410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492"/>
            <a:ext cx="12192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79"/>
            <a:ext cx="12192000" cy="61341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523784" y="1060854"/>
            <a:ext cx="2507672" cy="604409"/>
            <a:chOff x="1523784" y="1464896"/>
            <a:chExt cx="2507672" cy="60440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523784" y="1464896"/>
              <a:ext cx="2507672" cy="604409"/>
            </a:xfrm>
            <a:prstGeom prst="round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35873" t="55232" r="59572" b="36944"/>
            <a:stretch/>
          </p:blipFill>
          <p:spPr>
            <a:xfrm>
              <a:off x="1559249" y="1497220"/>
              <a:ext cx="552723" cy="53398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43567" t="55232" r="51988" b="36944"/>
            <a:stretch/>
          </p:blipFill>
          <p:spPr>
            <a:xfrm>
              <a:off x="2203773" y="1497220"/>
              <a:ext cx="539408" cy="53398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rcRect l="51203" t="55232" r="44508" b="36944"/>
            <a:stretch/>
          </p:blipFill>
          <p:spPr>
            <a:xfrm>
              <a:off x="2834982" y="1497220"/>
              <a:ext cx="520369" cy="53398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58656" t="55232" r="36905" b="36944"/>
            <a:stretch/>
          </p:blipFill>
          <p:spPr>
            <a:xfrm>
              <a:off x="3447153" y="1497220"/>
              <a:ext cx="538631" cy="533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3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79"/>
            <a:ext cx="12192000" cy="61341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28374" y="1779088"/>
            <a:ext cx="1371816" cy="885825"/>
            <a:chOff x="5251234" y="2152650"/>
            <a:chExt cx="1371816" cy="88582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251234" y="2152650"/>
              <a:ext cx="1371816" cy="885825"/>
            </a:xfrm>
            <a:prstGeom prst="round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72670" t="47362" r="20964" b="45184"/>
            <a:stretch/>
          </p:blipFill>
          <p:spPr>
            <a:xfrm>
              <a:off x="5320507" y="2220912"/>
              <a:ext cx="1164431" cy="766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0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79"/>
            <a:ext cx="12192000" cy="61341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31797" t="25983" r="61016" b="69195"/>
          <a:stretch/>
        </p:blipFill>
        <p:spPr>
          <a:xfrm>
            <a:off x="3744314" y="1931022"/>
            <a:ext cx="1076574" cy="36337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4159" t="44076" r="94236" b="52920"/>
          <a:stretch/>
        </p:blipFill>
        <p:spPr>
          <a:xfrm>
            <a:off x="411956" y="3015909"/>
            <a:ext cx="407194" cy="383382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430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03100" y="1128487"/>
            <a:ext cx="11672786" cy="3572501"/>
            <a:chOff x="403100" y="1567543"/>
            <a:chExt cx="11672786" cy="35725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100" y="2084790"/>
              <a:ext cx="11576327" cy="305525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89807"/>
            <a:stretch/>
          </p:blipFill>
          <p:spPr>
            <a:xfrm>
              <a:off x="10740057" y="2099157"/>
              <a:ext cx="1335829" cy="72056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35817" r="39098"/>
            <a:stretch/>
          </p:blipFill>
          <p:spPr>
            <a:xfrm>
              <a:off x="3822445" y="2114312"/>
              <a:ext cx="3287486" cy="72056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22611" r="64348"/>
            <a:stretch/>
          </p:blipFill>
          <p:spPr>
            <a:xfrm>
              <a:off x="2113388" y="2132610"/>
              <a:ext cx="1709057" cy="72056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rcRect l="9478" r="77472"/>
            <a:stretch/>
          </p:blipFill>
          <p:spPr>
            <a:xfrm>
              <a:off x="403100" y="2132610"/>
              <a:ext cx="1710288" cy="72056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80255" r="9944"/>
            <a:stretch/>
          </p:blipFill>
          <p:spPr>
            <a:xfrm>
              <a:off x="9544679" y="2123461"/>
              <a:ext cx="1284514" cy="72056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70205" r="19911"/>
            <a:stretch/>
          </p:blipFill>
          <p:spPr>
            <a:xfrm>
              <a:off x="8249279" y="2114312"/>
              <a:ext cx="1295400" cy="72056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60985" r="29463"/>
            <a:stretch/>
          </p:blipFill>
          <p:spPr>
            <a:xfrm>
              <a:off x="7047971" y="2123461"/>
              <a:ext cx="1251857" cy="72056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11182" t="17934"/>
            <a:stretch/>
          </p:blipFill>
          <p:spPr>
            <a:xfrm>
              <a:off x="10591799" y="1567543"/>
              <a:ext cx="1387627" cy="53161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23" y="1141846"/>
            <a:ext cx="2457793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02" y="2690988"/>
            <a:ext cx="4258269" cy="33437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02" y="1090565"/>
            <a:ext cx="5058481" cy="16004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89807"/>
          <a:stretch/>
        </p:blipFill>
        <p:spPr>
          <a:xfrm>
            <a:off x="10740057" y="1660101"/>
            <a:ext cx="1335829" cy="7205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22611" r="64348"/>
          <a:stretch/>
        </p:blipFill>
        <p:spPr>
          <a:xfrm>
            <a:off x="2113388" y="1693554"/>
            <a:ext cx="1709057" cy="72056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9478" r="77472"/>
          <a:stretch/>
        </p:blipFill>
        <p:spPr>
          <a:xfrm>
            <a:off x="403100" y="1693554"/>
            <a:ext cx="1710288" cy="7205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80255" r="9944"/>
          <a:stretch/>
        </p:blipFill>
        <p:spPr>
          <a:xfrm>
            <a:off x="9544679" y="1684405"/>
            <a:ext cx="1284514" cy="7205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0205" r="19911"/>
          <a:stretch/>
        </p:blipFill>
        <p:spPr>
          <a:xfrm>
            <a:off x="8249279" y="1675256"/>
            <a:ext cx="1295400" cy="7205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l="60985" r="29463"/>
          <a:stretch/>
        </p:blipFill>
        <p:spPr>
          <a:xfrm>
            <a:off x="7047971" y="1684405"/>
            <a:ext cx="1251857" cy="7205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35817" r="39098"/>
          <a:stretch/>
        </p:blipFill>
        <p:spPr>
          <a:xfrm>
            <a:off x="3822445" y="1675256"/>
            <a:ext cx="3287486" cy="72056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695" y="4174004"/>
            <a:ext cx="1538017" cy="15978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1945" y="1311053"/>
            <a:ext cx="1513331" cy="2496415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V="1">
            <a:off x="4723002" y="1411005"/>
            <a:ext cx="841996" cy="2203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72745" y="2505003"/>
            <a:ext cx="992253" cy="4362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550920" y="3483545"/>
            <a:ext cx="2014078" cy="0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649980" y="4353816"/>
            <a:ext cx="1915018" cy="554983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822445" y="5061542"/>
            <a:ext cx="1765477" cy="294066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3718560" y="5757936"/>
            <a:ext cx="1869362" cy="183026"/>
          </a:xfrm>
          <a:prstGeom prst="straightConnector1">
            <a:avLst/>
          </a:prstGeom>
          <a:ln w="38100">
            <a:solidFill>
              <a:srgbClr val="FFF2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42943 -0.07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71" y="-3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8997 -0.076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-0.16667 0.09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45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46289 0.229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1" y="1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-0.6586 0.366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30" y="1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806 0.46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232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-0.55183 0.581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91" y="290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/>
          <p:cNvCxnSpPr/>
          <p:nvPr/>
        </p:nvCxnSpPr>
        <p:spPr>
          <a:xfrm>
            <a:off x="5536891" y="3836689"/>
            <a:ext cx="1606859" cy="0"/>
          </a:xfrm>
          <a:prstGeom prst="straightConnector1">
            <a:avLst/>
          </a:prstGeom>
          <a:ln w="76200">
            <a:solidFill>
              <a:srgbClr val="FC98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31" b="8923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5333" y="856703"/>
            <a:ext cx="7224514" cy="997013"/>
          </a:xfrm>
          <a:prstGeom prst="rect">
            <a:avLst/>
          </a:prstGeom>
          <a:effectLst>
            <a:outerShdw blurRad="190500" dist="38100" sx="101000" sy="101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122" name="Picture 2" descr="https://cdn-icons-png.flaticon.com/512/3060/30600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8619" y="1267965"/>
            <a:ext cx="738119" cy="7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cons-png.flaticon.com/512/716/71678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41" y="2839048"/>
            <a:ext cx="2216979" cy="221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799413" y="3608089"/>
            <a:ext cx="14444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myINI</a:t>
            </a:r>
          </a:p>
          <a:p>
            <a:pPr algn="ctr"/>
            <a:r>
              <a:rPr lang="en-US" altLang="ko-KR" sz="2800" dirty="0" smtClean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</a:t>
            </a:r>
            <a:endParaRPr lang="ko-KR" altLang="en-US" sz="28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62431" y1="53519" x2="62431" y2="53519"/>
                      </a14:backgroundRemoval>
                    </a14:imgEffect>
                  </a14:imgLayer>
                </a14:imgProps>
              </a:ext>
            </a:extLst>
          </a:blip>
          <a:srcRect l="23333" t="18638" r="23927" b="8821"/>
          <a:stretch/>
        </p:blipFill>
        <p:spPr>
          <a:xfrm>
            <a:off x="1818670" y="2332679"/>
            <a:ext cx="3040224" cy="31362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3578" y="5056027"/>
            <a:ext cx="274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설계문서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290" name="Picture 2" descr="https://cdn-icons-png.flaticon.com/512/2966/296686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144">
            <a:off x="4305255" y="3116936"/>
            <a:ext cx="1027762" cy="102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2685 L 3.33333E-6 0.02708 C 0.00534 0.03194 0.00911 0.03889 0.01562 0.0419 C 0.02812 0.04791 0.03073 0.04953 0.04791 0.05416 C 0.05507 0.05625 0.06289 0.05671 0.07044 0.05856 C 0.09622 0.06365 0.09935 0.0662 0.12812 0.07083 C 0.14205 0.07291 0.15638 0.0743 0.17044 0.07639 C 0.20338 0.07291 0.23672 0.07245 0.26914 0.06666 C 0.30117 0.06111 0.29336 0.05833 0.30729 0.05023 C 0.31289 0.04699 0.31888 0.04421 0.32422 0.04074 C 0.34205 0.0294 0.3358 0.03217 0.34961 0.02153 C 0.35312 0.01875 0.35703 0.01597 0.36093 0.01319 C 0.36185 0.01157 0.36263 0.00949 0.3638 0.00764 C 0.37174 -0.00486 0.36536 0.00717 0.36953 -0.00023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file (online-audio-converter.com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ED7D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727527" y="2979530"/>
            <a:ext cx="1821332" cy="1425931"/>
            <a:chOff x="3819720" y="2979530"/>
            <a:chExt cx="1821332" cy="1425931"/>
          </a:xfrm>
        </p:grpSpPr>
        <p:sp>
          <p:nvSpPr>
            <p:cNvPr id="26" name="TextBox 25"/>
            <p:cNvSpPr txBox="1"/>
            <p:nvPr/>
          </p:nvSpPr>
          <p:spPr>
            <a:xfrm>
              <a:off x="4262951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02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19720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소개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410159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9351179" y="2979530"/>
            <a:ext cx="1422184" cy="1425931"/>
            <a:chOff x="9351179" y="2979530"/>
            <a:chExt cx="1422184" cy="1425931"/>
          </a:xfrm>
        </p:grpSpPr>
        <p:sp>
          <p:nvSpPr>
            <p:cNvPr id="37" name="TextBox 36"/>
            <p:cNvSpPr txBox="1"/>
            <p:nvPr/>
          </p:nvSpPr>
          <p:spPr>
            <a:xfrm>
              <a:off x="9570778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04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351179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9717986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597385" y="2979530"/>
            <a:ext cx="1422184" cy="1425931"/>
            <a:chOff x="1597385" y="2979530"/>
            <a:chExt cx="1422184" cy="1425931"/>
          </a:xfrm>
        </p:grpSpPr>
        <p:sp>
          <p:nvSpPr>
            <p:cNvPr id="18" name="TextBox 17"/>
            <p:cNvSpPr txBox="1"/>
            <p:nvPr/>
          </p:nvSpPr>
          <p:spPr>
            <a:xfrm>
              <a:off x="1840591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01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97385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기획의도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987799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256817" y="2605753"/>
            <a:ext cx="2517036" cy="1892041"/>
            <a:chOff x="6165771" y="2605753"/>
            <a:chExt cx="2517036" cy="1892041"/>
          </a:xfrm>
        </p:grpSpPr>
        <p:sp>
          <p:nvSpPr>
            <p:cNvPr id="21" name="TextBox 20"/>
            <p:cNvSpPr txBox="1"/>
            <p:nvPr/>
          </p:nvSpPr>
          <p:spPr>
            <a:xfrm>
              <a:off x="6674725" y="2605753"/>
              <a:ext cx="149912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 smtClean="0">
                  <a:solidFill>
                    <a:srgbClr val="ED7D3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03</a:t>
              </a:r>
              <a:endParaRPr lang="ko-KR" altLang="en-US" sz="7000" dirty="0">
                <a:solidFill>
                  <a:srgbClr val="ED7D3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65771" y="3789908"/>
              <a:ext cx="2517036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 시연</a:t>
              </a:r>
              <a:endParaRPr lang="ko-KR" altLang="en-US" sz="4000" b="1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792303" y="3677891"/>
              <a:ext cx="1211641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835"/>
            <a:ext cx="12192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192938" y="1779541"/>
            <a:ext cx="1532777" cy="1480545"/>
            <a:chOff x="7292133" y="1962748"/>
            <a:chExt cx="1226618" cy="1184819"/>
          </a:xfrm>
        </p:grpSpPr>
        <p:pic>
          <p:nvPicPr>
            <p:cNvPr id="5" name="Picture 4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1" y="1962748"/>
              <a:ext cx="873609" cy="873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292133" y="2747457"/>
              <a:ext cx="12266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altLang="ko-KR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37612" y="3233844"/>
            <a:ext cx="1532777" cy="1480545"/>
            <a:chOff x="7292133" y="1962748"/>
            <a:chExt cx="1226618" cy="1184819"/>
          </a:xfrm>
        </p:grpSpPr>
        <p:pic>
          <p:nvPicPr>
            <p:cNvPr id="9" name="Picture 4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1" y="1962748"/>
              <a:ext cx="873609" cy="873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7292133" y="2747457"/>
              <a:ext cx="12266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altLang="ko-KR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71155" y="3428912"/>
            <a:ext cx="1532777" cy="1480545"/>
            <a:chOff x="7292133" y="1962748"/>
            <a:chExt cx="1226618" cy="1184819"/>
          </a:xfrm>
        </p:grpSpPr>
        <p:pic>
          <p:nvPicPr>
            <p:cNvPr id="12" name="Picture 4" descr="https://cdn-icons-png.flaticon.com/512/716/71678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1" y="1962748"/>
              <a:ext cx="873609" cy="873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292133" y="2747457"/>
              <a:ext cx="12266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프로젝트</a:t>
              </a:r>
              <a:r>
                <a:rPr lang="en-US" altLang="ko-KR" sz="2000" dirty="0" smtClean="0">
                  <a:solidFill>
                    <a:sysClr val="windowText" lastClr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5362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400" y="1896619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32" y="3010098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7" y="3228039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06" y="2115759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859" y="3032971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27" y="3879469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cdn-icons-png.flaticon.com/512/1077/10771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06" y="2641917"/>
            <a:ext cx="577588" cy="5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377372" y="856343"/>
            <a:ext cx="11306628" cy="5617028"/>
          </a:xfrm>
          <a:prstGeom prst="roundRect">
            <a:avLst>
              <a:gd name="adj" fmla="val 4764"/>
            </a:avLst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GitHub - yjs/yjs: Shared data types for building collaborative softwar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6" r="23847"/>
          <a:stretch/>
        </p:blipFill>
        <p:spPr bwMode="auto">
          <a:xfrm>
            <a:off x="403089" y="903850"/>
            <a:ext cx="2793110" cy="29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 설명선 28"/>
          <p:cNvSpPr/>
          <p:nvPr/>
        </p:nvSpPr>
        <p:spPr>
          <a:xfrm rot="5400000">
            <a:off x="7807319" y="2268569"/>
            <a:ext cx="3708690" cy="2730634"/>
          </a:xfrm>
          <a:prstGeom prst="wedgeRectCallout">
            <a:avLst>
              <a:gd name="adj1" fmla="val -36547"/>
              <a:gd name="adj2" fmla="val 7070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09917" y="1808111"/>
            <a:ext cx="24400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이름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프로필 사진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 위치정보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편집중인 단계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600" y="117223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동시편집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2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19297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1459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27122 0.181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9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-0.04115 -0.016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" y="-8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05274 -0.178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8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11015 -0.0932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8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03281 0.066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3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11966 0.0708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3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8685 0.4298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9" y="214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-0.08021 0.1407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1600" y="11722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코드자동화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Coding - Free multimedia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95" y="1169592"/>
            <a:ext cx="705206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53188" y="2390295"/>
            <a:ext cx="8506583" cy="2361534"/>
            <a:chOff x="1753188" y="2390295"/>
            <a:chExt cx="8506583" cy="2361534"/>
          </a:xfrm>
        </p:grpSpPr>
        <p:pic>
          <p:nvPicPr>
            <p:cNvPr id="1028" name="Picture 4" descr="문서 - 무료 파일 및 폴더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188" y="2390295"/>
              <a:ext cx="2077262" cy="207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350568" y="4274237"/>
              <a:ext cx="88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산출물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66537" y="4382497"/>
              <a:ext cx="88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코드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032" name="Picture 8" descr="Programming and coding icon website development Vector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39"/>
            <a:stretch/>
          </p:blipFill>
          <p:spPr bwMode="auto">
            <a:xfrm>
              <a:off x="8155805" y="2655001"/>
              <a:ext cx="2103966" cy="172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ight arrow icon - ico PNG image with transparent background | TOP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9" b="89872" l="35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59" b="25661"/>
            <a:stretch/>
          </p:blipFill>
          <p:spPr bwMode="auto">
            <a:xfrm>
              <a:off x="4742934" y="2802199"/>
              <a:ext cx="2500387" cy="1216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1990660" y="818615"/>
            <a:ext cx="2640692" cy="9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800" b="1" dirty="0" err="1" smtClean="0"/>
              <a:t>버전관리</a:t>
            </a:r>
            <a:endParaRPr lang="en-US" altLang="ko-KR" sz="28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350568" y="2200520"/>
            <a:ext cx="6887052" cy="2368637"/>
            <a:chOff x="4841584" y="2052890"/>
            <a:chExt cx="6887052" cy="2368637"/>
          </a:xfrm>
        </p:grpSpPr>
        <p:grpSp>
          <p:nvGrpSpPr>
            <p:cNvPr id="34" name="그룹 33"/>
            <p:cNvGrpSpPr/>
            <p:nvPr/>
          </p:nvGrpSpPr>
          <p:grpSpPr>
            <a:xfrm>
              <a:off x="4841584" y="2052890"/>
              <a:ext cx="2807358" cy="2361456"/>
              <a:chOff x="4957334" y="1960290"/>
              <a:chExt cx="2807358" cy="2361456"/>
            </a:xfrm>
          </p:grpSpPr>
          <p:pic>
            <p:nvPicPr>
              <p:cNvPr id="35" name="Picture 16" descr="Java - Free logo icons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7334" y="2062224"/>
                <a:ext cx="1405044" cy="1405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2" descr="Gradle Build Too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499" y="2500625"/>
                <a:ext cx="1423193" cy="1423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8" descr="Spring Logo icon in Color Style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7610" y="2974948"/>
                <a:ext cx="1346798" cy="1346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Leaf, Apache Maven, Software Build, Apache Software Foundation, Java  Servlet, Client, Computer Software, Hibernate, Apache Maven, Software  Build, Apache Software Foundation png | PNGWi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9722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5719" y="1960290"/>
                <a:ext cx="1014658" cy="1014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" name="Picture 4" descr="문서 - 무료 파일 및 폴더개 아이콘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677" y="2244568"/>
              <a:ext cx="2176959" cy="2176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4" descr="right arrow icon - ico PNG image with transparent background | TOP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79" b="89872" l="35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59" b="25661"/>
            <a:stretch/>
          </p:blipFill>
          <p:spPr bwMode="auto">
            <a:xfrm flipV="1">
              <a:off x="8085673" y="2993293"/>
              <a:ext cx="1375685" cy="66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2112007" y="5499511"/>
            <a:ext cx="7762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smtClean="0"/>
              <a:t>다양한 프로그램의 </a:t>
            </a:r>
            <a:r>
              <a:rPr lang="ko-KR" altLang="en-US" sz="2600" b="1" dirty="0" err="1" smtClean="0"/>
              <a:t>버전관리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42922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35599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1600" y="11722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코드자동화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Picture 4" descr="문서 - 무료 파일 및 폴더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56" y="2604558"/>
            <a:ext cx="1663124" cy="16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ding - Free multimedia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4" y="1167003"/>
            <a:ext cx="705206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90660" y="818615"/>
            <a:ext cx="2640692" cy="9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800" b="1" dirty="0" err="1" smtClean="0"/>
              <a:t>데이터관리</a:t>
            </a:r>
            <a:endParaRPr lang="en-US" altLang="ko-KR" sz="2800" b="1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7140411" y="2431416"/>
            <a:ext cx="2122439" cy="2009407"/>
            <a:chOff x="7130251" y="2125924"/>
            <a:chExt cx="2122439" cy="2009407"/>
          </a:xfrm>
        </p:grpSpPr>
        <p:pic>
          <p:nvPicPr>
            <p:cNvPr id="20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251" y="2134161"/>
              <a:ext cx="986171" cy="9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691" y="2125924"/>
              <a:ext cx="1014999" cy="101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251" y="3128569"/>
              <a:ext cx="986171" cy="9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691" y="3120332"/>
              <a:ext cx="1014999" cy="101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2112007" y="5499511"/>
            <a:ext cx="7762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smtClean="0"/>
              <a:t>코드 자동화를 위한 데이터 최적화</a:t>
            </a:r>
            <a:endParaRPr lang="ko-KR" altLang="en-US" sz="2600" b="1" dirty="0"/>
          </a:p>
        </p:txBody>
      </p:sp>
      <p:pic>
        <p:nvPicPr>
          <p:cNvPr id="38" name="Picture 14" descr="right arrow icon - ico PNG image with transparent background | TOP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9" b="89872" l="35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759" b="25661"/>
          <a:stretch/>
        </p:blipFill>
        <p:spPr bwMode="auto">
          <a:xfrm flipV="1">
            <a:off x="5594657" y="3140923"/>
            <a:ext cx="1375685" cy="6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982" y="4059905"/>
            <a:ext cx="1279190" cy="12791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982" y="1365137"/>
            <a:ext cx="1279190" cy="12791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1600" y="11722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코드자동화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Picture 2" descr="Coding - Free multimedia ic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54" y="1167003"/>
            <a:ext cx="705206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90660" y="818615"/>
            <a:ext cx="2640692" cy="97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800" b="1" dirty="0" err="1" smtClean="0"/>
              <a:t>코드작성</a:t>
            </a:r>
            <a:endParaRPr lang="en-US" altLang="ko-KR" sz="2800" b="1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175954" y="2564175"/>
            <a:ext cx="2122439" cy="2009407"/>
            <a:chOff x="2676346" y="2681958"/>
            <a:chExt cx="2122439" cy="2009407"/>
          </a:xfrm>
        </p:grpSpPr>
        <p:pic>
          <p:nvPicPr>
            <p:cNvPr id="28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346" y="2690195"/>
              <a:ext cx="986171" cy="9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786" y="2681958"/>
              <a:ext cx="1014999" cy="101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346" y="3684603"/>
              <a:ext cx="986171" cy="9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master data Vector Icons free download in SVG, PNG Forma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786" y="3676366"/>
              <a:ext cx="1014999" cy="1014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4" descr="right arrow icon - ico PNG image with transparent background | TOP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9" b="89872" l="35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759" b="25661"/>
          <a:stretch/>
        </p:blipFill>
        <p:spPr bwMode="auto">
          <a:xfrm flipV="1">
            <a:off x="5634071" y="3094326"/>
            <a:ext cx="1375685" cy="6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82" y="2836002"/>
            <a:ext cx="1279190" cy="12791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12007" y="5499511"/>
            <a:ext cx="7762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 err="1" smtClean="0"/>
              <a:t>파트별</a:t>
            </a:r>
            <a:r>
              <a:rPr lang="ko-KR" altLang="en-US" sz="2600" b="1" dirty="0" smtClean="0"/>
              <a:t> 코드 관리 및 병합</a:t>
            </a:r>
            <a:endParaRPr lang="ko-KR" altLang="en-US" sz="2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192018" y="1852802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완성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4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16458 -0.006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32461 0.208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10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32396 -0.185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ED7D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6507372" y="2979530"/>
            <a:ext cx="1821332" cy="1425931"/>
            <a:chOff x="6501831" y="2979530"/>
            <a:chExt cx="1821332" cy="1425931"/>
          </a:xfrm>
        </p:grpSpPr>
        <p:sp>
          <p:nvSpPr>
            <p:cNvPr id="33" name="직사각형 32"/>
            <p:cNvSpPr/>
            <p:nvPr/>
          </p:nvSpPr>
          <p:spPr>
            <a:xfrm>
              <a:off x="6501831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 시연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5062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03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092270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9015996" y="2615278"/>
            <a:ext cx="1947969" cy="1892041"/>
            <a:chOff x="9015996" y="2615278"/>
            <a:chExt cx="1947969" cy="1892041"/>
          </a:xfrm>
        </p:grpSpPr>
        <p:sp>
          <p:nvSpPr>
            <p:cNvPr id="21" name="TextBox 20"/>
            <p:cNvSpPr txBox="1"/>
            <p:nvPr/>
          </p:nvSpPr>
          <p:spPr>
            <a:xfrm>
              <a:off x="9240415" y="2615278"/>
              <a:ext cx="149912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 smtClean="0">
                  <a:solidFill>
                    <a:srgbClr val="ED7D3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04</a:t>
              </a:r>
              <a:endParaRPr lang="ko-KR" altLang="en-US" sz="7000" dirty="0">
                <a:solidFill>
                  <a:srgbClr val="ED7D3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015996" y="3799433"/>
              <a:ext cx="1947969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4000" b="1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9357993" y="3687416"/>
              <a:ext cx="1211641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1597385" y="2979530"/>
            <a:ext cx="1422184" cy="1425931"/>
            <a:chOff x="1597385" y="2979530"/>
            <a:chExt cx="1422184" cy="1425931"/>
          </a:xfrm>
        </p:grpSpPr>
        <p:sp>
          <p:nvSpPr>
            <p:cNvPr id="31" name="TextBox 30"/>
            <p:cNvSpPr txBox="1"/>
            <p:nvPr/>
          </p:nvSpPr>
          <p:spPr>
            <a:xfrm>
              <a:off x="1840591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01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597385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기획의도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987799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835"/>
            <a:ext cx="12192000" cy="2228850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3727527" y="2979530"/>
            <a:ext cx="1821332" cy="1425931"/>
            <a:chOff x="3819720" y="2979530"/>
            <a:chExt cx="1821332" cy="1425931"/>
          </a:xfrm>
        </p:grpSpPr>
        <p:sp>
          <p:nvSpPr>
            <p:cNvPr id="50" name="TextBox 49"/>
            <p:cNvSpPr txBox="1"/>
            <p:nvPr/>
          </p:nvSpPr>
          <p:spPr>
            <a:xfrm>
              <a:off x="4262951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02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19720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소개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4410159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2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5893"/>
          <a:stretch/>
        </p:blipFill>
        <p:spPr>
          <a:xfrm>
            <a:off x="0" y="1"/>
            <a:ext cx="12534900" cy="6858000"/>
          </a:xfrm>
          <a:prstGeom prst="rect">
            <a:avLst/>
          </a:prstGeom>
          <a:scene3d>
            <a:camera prst="isometricOffAxis2Right">
              <a:rot lat="0" lon="0" rev="0"/>
            </a:camera>
            <a:lightRig rig="threePt" dir="t"/>
          </a:scene3d>
        </p:spPr>
      </p:pic>
      <p:sp>
        <p:nvSpPr>
          <p:cNvPr id="5" name="직사각형 4"/>
          <p:cNvSpPr/>
          <p:nvPr/>
        </p:nvSpPr>
        <p:spPr>
          <a:xfrm>
            <a:off x="0" y="0"/>
            <a:ext cx="12534900" cy="6858000"/>
          </a:xfrm>
          <a:prstGeom prst="rect">
            <a:avLst/>
          </a:prstGeom>
          <a:solidFill>
            <a:srgbClr val="0000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5663" y="3013502"/>
            <a:ext cx="12210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누구나 자유롭게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이용가능하고 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수정가능한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서비스</a:t>
            </a:r>
            <a:endParaRPr lang="en-US" altLang="ko-KR" sz="48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-0.347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84195" y="767077"/>
            <a:ext cx="8933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7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누구나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자유롭게 이용가능하고 </a:t>
            </a:r>
            <a:r>
              <a:rPr lang="ko-KR" altLang="en-US" sz="3370" dirty="0" err="1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수정가능한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서비스</a:t>
            </a:r>
            <a:endParaRPr lang="en-US" altLang="ko-KR" sz="3370" dirty="0" smtClean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3399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18775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”</a:t>
            </a: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712758" y="1736572"/>
            <a:ext cx="4766484" cy="476648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661750" y="3429196"/>
            <a:ext cx="2868500" cy="28685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싸피</a:t>
            </a:r>
            <a:r>
              <a:rPr lang="ko-KR" altLang="en-US" sz="24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8,9</a:t>
            </a:r>
            <a:r>
              <a:rPr lang="ko-KR" altLang="en-US" sz="2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</a:t>
            </a:r>
            <a:endParaRPr lang="en-US" altLang="ko-KR" sz="2400" b="1" dirty="0" smtClean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65058" y="2343450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개발자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98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8708" y="2801636"/>
            <a:ext cx="174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마이크로페이지</a:t>
            </a:r>
            <a:endParaRPr lang="en-US" altLang="ko-KR" dirty="0" smtClean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10" name="Picture 2" descr="https://cdn.discordapp.com/attachments/1031389723014467687/1043864069117050960/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1" y="3355634"/>
            <a:ext cx="4946658" cy="23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513390" y="2801636"/>
            <a:ext cx="174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라이센스</a:t>
            </a:r>
            <a:endParaRPr lang="en-US" altLang="ko-KR" dirty="0" smtClean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12" y="3226278"/>
            <a:ext cx="5591020" cy="2647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4195" y="767077"/>
            <a:ext cx="8933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7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누구나 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자유롭게 </a:t>
            </a:r>
            <a:r>
              <a:rPr lang="ko-KR" altLang="en-US" sz="337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이용가능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하고 </a:t>
            </a:r>
            <a:r>
              <a:rPr lang="ko-KR" altLang="en-US" sz="3370" dirty="0" err="1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수정가능한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서비스</a:t>
            </a:r>
            <a:endParaRPr lang="en-US" altLang="ko-KR" sz="3370" dirty="0" smtClean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3399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18775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3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30" y="2245488"/>
            <a:ext cx="11188576" cy="3637274"/>
          </a:xfrm>
          <a:prstGeom prst="rect">
            <a:avLst/>
          </a:prstGeom>
        </p:spPr>
      </p:pic>
      <p:pic>
        <p:nvPicPr>
          <p:cNvPr id="1026" name="Picture 2" descr="Git Logo PNG Vectors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430" y="4857963"/>
            <a:ext cx="1827570" cy="17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30678" y="3059724"/>
            <a:ext cx="594584" cy="398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84195" y="767077"/>
            <a:ext cx="89335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7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누구나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자유롭게 이용가능하고 </a:t>
            </a:r>
            <a:r>
              <a:rPr lang="ko-KR" altLang="en-US" sz="3370" dirty="0" err="1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수정가능</a:t>
            </a:r>
            <a:r>
              <a:rPr lang="ko-KR" altLang="en-US" sz="3370" dirty="0" err="1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한</a:t>
            </a:r>
            <a:r>
              <a:rPr lang="ko-KR" altLang="en-US" sz="3370" dirty="0" smtClean="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서비스</a:t>
            </a:r>
            <a:endParaRPr lang="en-US" altLang="ko-KR" sz="3370" dirty="0" smtClean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3399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18775" y="413133"/>
            <a:ext cx="195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26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ED7D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44812" y="2615278"/>
            <a:ext cx="1947969" cy="1882516"/>
            <a:chOff x="1344812" y="2615278"/>
            <a:chExt cx="1947969" cy="1882516"/>
          </a:xfrm>
        </p:grpSpPr>
        <p:sp>
          <p:nvSpPr>
            <p:cNvPr id="16" name="TextBox 15"/>
            <p:cNvSpPr txBox="1"/>
            <p:nvPr/>
          </p:nvSpPr>
          <p:spPr>
            <a:xfrm>
              <a:off x="1597808" y="2615278"/>
              <a:ext cx="149912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 smtClean="0">
                  <a:solidFill>
                    <a:srgbClr val="ED7D3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01</a:t>
              </a:r>
              <a:endParaRPr lang="ko-KR" altLang="en-US" sz="7000" dirty="0">
                <a:solidFill>
                  <a:srgbClr val="ED7D3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44812" y="3789908"/>
              <a:ext cx="1947969" cy="7078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4000" b="1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기획의도</a:t>
              </a:r>
              <a:endParaRPr lang="ko-KR" altLang="en-US" sz="4000" b="1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648711" y="3687416"/>
              <a:ext cx="1211641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141570" y="2979530"/>
            <a:ext cx="1821332" cy="1425931"/>
            <a:chOff x="4072293" y="2979530"/>
            <a:chExt cx="1821332" cy="1425931"/>
          </a:xfrm>
        </p:grpSpPr>
        <p:sp>
          <p:nvSpPr>
            <p:cNvPr id="26" name="TextBox 25"/>
            <p:cNvSpPr txBox="1"/>
            <p:nvPr/>
          </p:nvSpPr>
          <p:spPr>
            <a:xfrm>
              <a:off x="4515524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02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72293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소개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662732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6811691" y="2979530"/>
            <a:ext cx="1821332" cy="1425931"/>
            <a:chOff x="6903339" y="2979530"/>
            <a:chExt cx="1821332" cy="1425931"/>
          </a:xfrm>
        </p:grpSpPr>
        <p:sp>
          <p:nvSpPr>
            <p:cNvPr id="32" name="TextBox 31"/>
            <p:cNvSpPr txBox="1"/>
            <p:nvPr/>
          </p:nvSpPr>
          <p:spPr>
            <a:xfrm>
              <a:off x="7346570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03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903339" y="3882241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 시연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493778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9351179" y="2979530"/>
            <a:ext cx="1422184" cy="1425931"/>
            <a:chOff x="9351179" y="2979530"/>
            <a:chExt cx="1422184" cy="1425931"/>
          </a:xfrm>
        </p:grpSpPr>
        <p:sp>
          <p:nvSpPr>
            <p:cNvPr id="42" name="TextBox 41"/>
            <p:cNvSpPr txBox="1"/>
            <p:nvPr/>
          </p:nvSpPr>
          <p:spPr>
            <a:xfrm>
              <a:off x="9570778" y="2979530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>
                      <a:lumMod val="8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04</a:t>
              </a:r>
              <a:endParaRPr lang="ko-KR" altLang="en-US" sz="4000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351179" y="3882241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2800" dirty="0">
                <a:solidFill>
                  <a:schemeClr val="bg1">
                    <a:lumMod val="8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9717986" y="3687416"/>
              <a:ext cx="640454" cy="0"/>
            </a:xfrm>
            <a:prstGeom prst="line">
              <a:avLst/>
            </a:prstGeom>
            <a:ln w="381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835"/>
            <a:ext cx="12192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4590" y="1843951"/>
            <a:ext cx="10302820" cy="317009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20000" dirty="0" smtClean="0">
                <a:effectLst>
                  <a:reflection blurRad="50800" stA="35000" endPos="50000" dist="50800" dir="5400000" sy="-100000" algn="bl" rotWithShape="0"/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오픈소스</a:t>
            </a:r>
            <a:endParaRPr lang="ko-KR" altLang="en-US" sz="20000" dirty="0">
              <a:effectLst>
                <a:reflection blurRad="50800" stA="35000" endPos="50000" dist="50800" dir="5400000" sy="-100000" algn="bl" rotWithShape="0"/>
              </a:effectLst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육각형 61"/>
          <p:cNvSpPr/>
          <p:nvPr/>
        </p:nvSpPr>
        <p:spPr>
          <a:xfrm>
            <a:off x="549800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FDA94"/>
                </a:gs>
                <a:gs pos="100000">
                  <a:srgbClr val="FDB786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123203" y="39276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23203" y="4302185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팀장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42774" y="494408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1" name="육각형 110"/>
          <p:cNvSpPr/>
          <p:nvPr/>
        </p:nvSpPr>
        <p:spPr>
          <a:xfrm>
            <a:off x="2346772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DB585"/>
                </a:gs>
                <a:gs pos="100000">
                  <a:srgbClr val="FCA17D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육각형 111"/>
          <p:cNvSpPr/>
          <p:nvPr/>
        </p:nvSpPr>
        <p:spPr>
          <a:xfrm>
            <a:off x="4143744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F7C"/>
                </a:gs>
                <a:gs pos="100000">
                  <a:srgbClr val="FC967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육각형 112"/>
          <p:cNvSpPr/>
          <p:nvPr/>
        </p:nvSpPr>
        <p:spPr>
          <a:xfrm>
            <a:off x="5940716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874"/>
                </a:gs>
                <a:gs pos="100000">
                  <a:srgbClr val="FB916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육각형 113"/>
          <p:cNvSpPr/>
          <p:nvPr/>
        </p:nvSpPr>
        <p:spPr>
          <a:xfrm>
            <a:off x="7737688" y="2014957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B916B"/>
                </a:gs>
                <a:gs pos="100000">
                  <a:srgbClr val="FA794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육각형 114"/>
          <p:cNvSpPr/>
          <p:nvPr/>
        </p:nvSpPr>
        <p:spPr>
          <a:xfrm>
            <a:off x="9534659" y="3031358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A8155"/>
                </a:gs>
                <a:gs pos="100000">
                  <a:srgbClr val="F85318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157857" y="5308977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771196" y="390207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86279" y="4266972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603465" y="4956709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18548" y="5321606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361613" y="391470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576696" y="4279601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192167" y="493888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407250" y="53037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2" b="99739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738545" y="2573220"/>
            <a:ext cx="1639302" cy="2208157"/>
          </a:xfrm>
          <a:custGeom>
            <a:avLst/>
            <a:gdLst>
              <a:gd name="connsiteX0" fmla="*/ 0 w 1835053"/>
              <a:gd name="connsiteY0" fmla="*/ 0 h 2471835"/>
              <a:gd name="connsiteX1" fmla="*/ 1835053 w 1835053"/>
              <a:gd name="connsiteY1" fmla="*/ 0 h 2471835"/>
              <a:gd name="connsiteX2" fmla="*/ 1835053 w 1835053"/>
              <a:gd name="connsiteY2" fmla="*/ 1815881 h 2471835"/>
              <a:gd name="connsiteX3" fmla="*/ 1471182 w 1835053"/>
              <a:gd name="connsiteY3" fmla="*/ 2471835 h 2471835"/>
              <a:gd name="connsiteX4" fmla="*/ 363183 w 1835053"/>
              <a:gd name="connsiteY4" fmla="*/ 2471835 h 2471835"/>
              <a:gd name="connsiteX5" fmla="*/ 0 w 1835053"/>
              <a:gd name="connsiteY5" fmla="*/ 1817121 h 2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053" h="2471835">
                <a:moveTo>
                  <a:pt x="0" y="0"/>
                </a:moveTo>
                <a:lnTo>
                  <a:pt x="1835053" y="0"/>
                </a:lnTo>
                <a:lnTo>
                  <a:pt x="1835053" y="1815881"/>
                </a:lnTo>
                <a:lnTo>
                  <a:pt x="1471182" y="2471835"/>
                </a:lnTo>
                <a:lnTo>
                  <a:pt x="363183" y="2471835"/>
                </a:lnTo>
                <a:lnTo>
                  <a:pt x="0" y="1817121"/>
                </a:lnTo>
                <a:close/>
              </a:path>
            </a:pathLst>
          </a:cu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1765" y1="84656" x2="43697" y2="81481"/>
                        <a14:foregroundMark x1="73109" y1="80423" x2="96639" y2="86772"/>
                      </a14:backgroundRemoval>
                    </a14:imgEffect>
                  </a14:imgLayer>
                </a14:imgProps>
              </a:ext>
            </a:extLst>
          </a:blip>
          <a:srcRect b="13166"/>
          <a:stretch>
            <a:fillRect/>
          </a:stretch>
        </p:blipFill>
        <p:spPr>
          <a:xfrm>
            <a:off x="8168234" y="2040104"/>
            <a:ext cx="1244824" cy="1716772"/>
          </a:xfrm>
          <a:custGeom>
            <a:avLst/>
            <a:gdLst>
              <a:gd name="connsiteX0" fmla="*/ 0 w 1296200"/>
              <a:gd name="connsiteY0" fmla="*/ 0 h 1787626"/>
              <a:gd name="connsiteX1" fmla="*/ 1296200 w 1296200"/>
              <a:gd name="connsiteY1" fmla="*/ 0 h 1787626"/>
              <a:gd name="connsiteX2" fmla="*/ 1296200 w 1296200"/>
              <a:gd name="connsiteY2" fmla="*/ 1546084 h 1787626"/>
              <a:gd name="connsiteX3" fmla="*/ 1162212 w 1296200"/>
              <a:gd name="connsiteY3" fmla="*/ 1787626 h 1787626"/>
              <a:gd name="connsiteX4" fmla="*/ 91441 w 1296200"/>
              <a:gd name="connsiteY4" fmla="*/ 1787626 h 1787626"/>
              <a:gd name="connsiteX5" fmla="*/ 0 w 1296200"/>
              <a:gd name="connsiteY5" fmla="*/ 1622784 h 178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200" h="1787626">
                <a:moveTo>
                  <a:pt x="0" y="0"/>
                </a:moveTo>
                <a:lnTo>
                  <a:pt x="1296200" y="0"/>
                </a:lnTo>
                <a:lnTo>
                  <a:pt x="1296200" y="1546084"/>
                </a:lnTo>
                <a:lnTo>
                  <a:pt x="1162212" y="1787626"/>
                </a:lnTo>
                <a:lnTo>
                  <a:pt x="91441" y="1787626"/>
                </a:lnTo>
                <a:lnTo>
                  <a:pt x="0" y="1622784"/>
                </a:lnTo>
                <a:close/>
              </a:path>
            </a:pathLst>
          </a:cu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0" b="99740" l="667" r="100000">
                        <a14:foregroundMark x1="7667" y1="76623" x2="45667" y2="64416"/>
                        <a14:foregroundMark x1="12667" y1="87013" x2="50000" y2="82338"/>
                        <a14:foregroundMark x1="62000" y1="65195" x2="94667" y2="81558"/>
                        <a14:foregroundMark x1="56667" y1="90390" x2="53333" y2="98961"/>
                        <a14:foregroundMark x1="76667" y1="83636" x2="94000" y2="99740"/>
                      </a14:backgroundRemoval>
                    </a14:imgEffect>
                  </a14:imgLayer>
                </a14:imgProps>
              </a:ext>
            </a:extLst>
          </a:blip>
          <a:srcRect b="4940"/>
          <a:stretch>
            <a:fillRect/>
          </a:stretch>
        </p:blipFill>
        <p:spPr>
          <a:xfrm>
            <a:off x="6264794" y="3041086"/>
            <a:ext cx="1408616" cy="1718421"/>
          </a:xfrm>
          <a:custGeom>
            <a:avLst/>
            <a:gdLst>
              <a:gd name="connsiteX0" fmla="*/ 0 w 1506696"/>
              <a:gd name="connsiteY0" fmla="*/ 0 h 1838072"/>
              <a:gd name="connsiteX1" fmla="*/ 1506696 w 1506696"/>
              <a:gd name="connsiteY1" fmla="*/ 0 h 1838072"/>
              <a:gd name="connsiteX2" fmla="*/ 1506696 w 1506696"/>
              <a:gd name="connsiteY2" fmla="*/ 1447453 h 1838072"/>
              <a:gd name="connsiteX3" fmla="*/ 1290012 w 1506696"/>
              <a:gd name="connsiteY3" fmla="*/ 1838072 h 1838072"/>
              <a:gd name="connsiteX4" fmla="*/ 219241 w 1506696"/>
              <a:gd name="connsiteY4" fmla="*/ 1838072 h 1838072"/>
              <a:gd name="connsiteX5" fmla="*/ 0 w 1506696"/>
              <a:gd name="connsiteY5" fmla="*/ 1442844 h 18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696" h="1838072">
                <a:moveTo>
                  <a:pt x="0" y="0"/>
                </a:moveTo>
                <a:lnTo>
                  <a:pt x="1506696" y="0"/>
                </a:lnTo>
                <a:lnTo>
                  <a:pt x="1506696" y="1447453"/>
                </a:lnTo>
                <a:lnTo>
                  <a:pt x="1290012" y="1838072"/>
                </a:lnTo>
                <a:lnTo>
                  <a:pt x="219241" y="1838072"/>
                </a:lnTo>
                <a:lnTo>
                  <a:pt x="0" y="1442844"/>
                </a:lnTo>
                <a:close/>
              </a:path>
            </a:pathLst>
          </a:cu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1" b="100000" l="0" r="99872">
                        <a14:foregroundMark x1="53318" y1="82967" x2="53318" y2="82967"/>
                        <a14:foregroundMark x1="9764" y1="69995" x2="90491" y2="78882"/>
                        <a14:foregroundMark x1="15731" y1="87768" x2="45629" y2="92543"/>
                        <a14:foregroundMark x1="13625" y1="63151" x2="16177" y2="96655"/>
                        <a14:foregroundMark x1="88354" y1="66573" x2="87492" y2="91190"/>
                      </a14:backgroundRemoval>
                    </a14:imgEffect>
                  </a14:imgLayer>
                </a14:imgProps>
              </a:ext>
            </a:extLst>
          </a:blip>
          <a:srcRect b="6208"/>
          <a:stretch>
            <a:fillRect/>
          </a:stretch>
        </p:blipFill>
        <p:spPr>
          <a:xfrm>
            <a:off x="4463147" y="2067895"/>
            <a:ext cx="1424920" cy="1669931"/>
          </a:xfrm>
          <a:custGeom>
            <a:avLst/>
            <a:gdLst>
              <a:gd name="connsiteX0" fmla="*/ 0 w 1483861"/>
              <a:gd name="connsiteY0" fmla="*/ 0 h 1739007"/>
              <a:gd name="connsiteX1" fmla="*/ 1483861 w 1483861"/>
              <a:gd name="connsiteY1" fmla="*/ 0 h 1739007"/>
              <a:gd name="connsiteX2" fmla="*/ 1483861 w 1483861"/>
              <a:gd name="connsiteY2" fmla="*/ 1353705 h 1739007"/>
              <a:gd name="connsiteX3" fmla="*/ 1270126 w 1483861"/>
              <a:gd name="connsiteY3" fmla="*/ 1739007 h 1739007"/>
              <a:gd name="connsiteX4" fmla="*/ 199355 w 1483861"/>
              <a:gd name="connsiteY4" fmla="*/ 1739007 h 1739007"/>
              <a:gd name="connsiteX5" fmla="*/ 0 w 1483861"/>
              <a:gd name="connsiteY5" fmla="*/ 1379628 h 173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3861" h="1739007">
                <a:moveTo>
                  <a:pt x="0" y="0"/>
                </a:moveTo>
                <a:lnTo>
                  <a:pt x="1483861" y="0"/>
                </a:lnTo>
                <a:lnTo>
                  <a:pt x="1483861" y="1353705"/>
                </a:lnTo>
                <a:lnTo>
                  <a:pt x="1270126" y="1739007"/>
                </a:lnTo>
                <a:lnTo>
                  <a:pt x="199355" y="1739007"/>
                </a:lnTo>
                <a:lnTo>
                  <a:pt x="0" y="1379628"/>
                </a:lnTo>
                <a:close/>
              </a:path>
            </a:pathLst>
          </a:cu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924" r="99538">
                        <a14:foregroundMark x1="9931" y1="91584" x2="24249" y2="81023"/>
                        <a14:foregroundMark x1="45958" y1="95050" x2="60739" y2="93069"/>
                        <a14:foregroundMark x1="91224" y1="85479" x2="98845" y2="92574"/>
                        <a14:foregroundMark x1="44573" y1="88119" x2="50115" y2="9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>
            <a:fillRect/>
          </a:stretch>
        </p:blipFill>
        <p:spPr>
          <a:xfrm>
            <a:off x="2684037" y="3004337"/>
            <a:ext cx="1390860" cy="1762125"/>
          </a:xfrm>
          <a:custGeom>
            <a:avLst/>
            <a:gdLst>
              <a:gd name="connsiteX0" fmla="*/ 0 w 1500521"/>
              <a:gd name="connsiteY0" fmla="*/ 0 h 1901058"/>
              <a:gd name="connsiteX1" fmla="*/ 1500521 w 1500521"/>
              <a:gd name="connsiteY1" fmla="*/ 0 h 1901058"/>
              <a:gd name="connsiteX2" fmla="*/ 1500521 w 1500521"/>
              <a:gd name="connsiteY2" fmla="*/ 1513567 h 1901058"/>
              <a:gd name="connsiteX3" fmla="*/ 1285572 w 1500521"/>
              <a:gd name="connsiteY3" fmla="*/ 1901058 h 1901058"/>
              <a:gd name="connsiteX4" fmla="*/ 214801 w 1500521"/>
              <a:gd name="connsiteY4" fmla="*/ 1901058 h 1901058"/>
              <a:gd name="connsiteX5" fmla="*/ 0 w 1500521"/>
              <a:gd name="connsiteY5" fmla="*/ 1513834 h 190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521" h="1901058">
                <a:moveTo>
                  <a:pt x="0" y="0"/>
                </a:moveTo>
                <a:lnTo>
                  <a:pt x="1500521" y="0"/>
                </a:lnTo>
                <a:lnTo>
                  <a:pt x="1500521" y="1513567"/>
                </a:lnTo>
                <a:lnTo>
                  <a:pt x="1285572" y="1901058"/>
                </a:lnTo>
                <a:lnTo>
                  <a:pt x="214801" y="1901058"/>
                </a:lnTo>
                <a:lnTo>
                  <a:pt x="0" y="1513834"/>
                </a:lnTo>
                <a:close/>
              </a:path>
            </a:pathLst>
          </a:cu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4" b="99364" l="0" r="100000">
                        <a14:foregroundMark x1="17232" y1="82839" x2="93785" y2="85381"/>
                        <a14:foregroundMark x1="24294" y1="74153" x2="10734" y2="94068"/>
                        <a14:foregroundMark x1="50000" y1="78390" x2="51695" y2="99364"/>
                      </a14:backgroundRemoval>
                    </a14:imgEffect>
                  </a14:imgLayer>
                </a14:imgProps>
              </a:ext>
            </a:extLst>
          </a:blip>
          <a:srcRect b="5125"/>
          <a:stretch>
            <a:fillRect/>
          </a:stretch>
        </p:blipFill>
        <p:spPr>
          <a:xfrm>
            <a:off x="915196" y="1953413"/>
            <a:ext cx="1410607" cy="1784413"/>
          </a:xfrm>
          <a:custGeom>
            <a:avLst/>
            <a:gdLst>
              <a:gd name="connsiteX0" fmla="*/ 0 w 1440403"/>
              <a:gd name="connsiteY0" fmla="*/ 0 h 1822104"/>
              <a:gd name="connsiteX1" fmla="*/ 1440403 w 1440403"/>
              <a:gd name="connsiteY1" fmla="*/ 0 h 1822104"/>
              <a:gd name="connsiteX2" fmla="*/ 1440403 w 1440403"/>
              <a:gd name="connsiteY2" fmla="*/ 1425026 h 1822104"/>
              <a:gd name="connsiteX3" fmla="*/ 1220136 w 1440403"/>
              <a:gd name="connsiteY3" fmla="*/ 1822104 h 1822104"/>
              <a:gd name="connsiteX4" fmla="*/ 149365 w 1440403"/>
              <a:gd name="connsiteY4" fmla="*/ 1822104 h 1822104"/>
              <a:gd name="connsiteX5" fmla="*/ 0 w 1440403"/>
              <a:gd name="connsiteY5" fmla="*/ 1552842 h 18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403" h="1822104">
                <a:moveTo>
                  <a:pt x="0" y="0"/>
                </a:moveTo>
                <a:lnTo>
                  <a:pt x="1440403" y="0"/>
                </a:lnTo>
                <a:lnTo>
                  <a:pt x="1440403" y="1425026"/>
                </a:lnTo>
                <a:lnTo>
                  <a:pt x="1220136" y="1822104"/>
                </a:lnTo>
                <a:lnTo>
                  <a:pt x="149365" y="1822104"/>
                </a:lnTo>
                <a:lnTo>
                  <a:pt x="0" y="1552842"/>
                </a:lnTo>
                <a:close/>
              </a:path>
            </a:pathLst>
          </a:custGeom>
        </p:spPr>
      </p:pic>
      <p:pic>
        <p:nvPicPr>
          <p:cNvPr id="36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59771" y="210020"/>
            <a:ext cx="866803" cy="3004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1600" y="117223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2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/>
          <p:cNvSpPr/>
          <p:nvPr/>
        </p:nvSpPr>
        <p:spPr>
          <a:xfrm>
            <a:off x="1643693" y="940236"/>
            <a:ext cx="8489078" cy="8489078"/>
          </a:xfrm>
          <a:prstGeom prst="ellipse">
            <a:avLst/>
          </a:prstGeom>
          <a:gradFill flip="none" rotWithShape="1">
            <a:gsLst>
              <a:gs pos="8000">
                <a:schemeClr val="accent1">
                  <a:lumMod val="60000"/>
                  <a:lumOff val="40000"/>
                </a:schemeClr>
              </a:gs>
              <a:gs pos="37000">
                <a:schemeClr val="accent1">
                  <a:lumMod val="40000"/>
                  <a:lumOff val="60000"/>
                  <a:alpha val="64000"/>
                </a:schemeClr>
              </a:gs>
              <a:gs pos="64000">
                <a:schemeClr val="bg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7" y="3524747"/>
            <a:ext cx="3400072" cy="2762559"/>
          </a:xfrm>
          <a:prstGeom prst="rect">
            <a:avLst/>
          </a:prstGeom>
        </p:spPr>
      </p:pic>
      <p:pic>
        <p:nvPicPr>
          <p:cNvPr id="12" name="Picture 4" descr="File:Notion app logo.pn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11" y="1527024"/>
            <a:ext cx="1581404" cy="158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문구: 'ERD'의 이미지일 수 있음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6875" y1="52812" x2="57500" y2="61250"/>
                        <a14:foregroundMark x1="40313" y1="52188" x2="39688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75" y="3524747"/>
            <a:ext cx="1952814" cy="19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파일:IntelliJ IDEA Icon.svg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12" y="1661614"/>
            <a:ext cx="1312223" cy="131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File:Visual Studio Code 1.35 icon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701" y="3932100"/>
            <a:ext cx="1252675" cy="12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530418" y="-625354"/>
            <a:ext cx="8729353" cy="8729353"/>
            <a:chOff x="1530418" y="-625354"/>
            <a:chExt cx="8729353" cy="872935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418" y="-625354"/>
              <a:ext cx="8729353" cy="8729353"/>
            </a:xfrm>
            <a:prstGeom prst="rect">
              <a:avLst/>
            </a:prstGeom>
          </p:spPr>
        </p:pic>
        <p:pic>
          <p:nvPicPr>
            <p:cNvPr id="12294" name="Picture 6" descr="https://cdn.discordapp.com/attachments/1031413680765669396/1042587844092375113/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25" y="1098779"/>
              <a:ext cx="3121302" cy="2963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4126644" y="3622499"/>
              <a:ext cx="311335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>
                  <a:solidFill>
                    <a:srgbClr val="DE7643"/>
                  </a:solidFill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MY</a:t>
              </a:r>
              <a:r>
                <a:rPr lang="en-US" altLang="ko-KR" sz="9600" dirty="0"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INI</a:t>
              </a:r>
              <a:endParaRPr lang="ko-KR" altLang="en-US" sz="9600" dirty="0">
                <a:latin typeface="THE렛츠스마일M" panose="02020603020101020101" pitchFamily="18" charset="-127"/>
                <a:ea typeface="THE렛츠스마일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9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2431" y1="53519" x2="62431" y2="53519"/>
                      </a14:backgroundRemoval>
                    </a14:imgEffect>
                  </a14:imgLayer>
                </a14:imgProps>
              </a:ext>
            </a:extLst>
          </a:blip>
          <a:srcRect l="23333" t="18638" r="23927" b="8821"/>
          <a:stretch/>
        </p:blipFill>
        <p:spPr>
          <a:xfrm>
            <a:off x="0" y="2570119"/>
            <a:ext cx="4305300" cy="4441254"/>
          </a:xfrm>
          <a:prstGeom prst="rect">
            <a:avLst/>
          </a:prstGeom>
        </p:spPr>
      </p:pic>
      <p:pic>
        <p:nvPicPr>
          <p:cNvPr id="18438" name="Picture 6" descr="포켓몬스터 미스테리 서쳐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7" y="793122"/>
            <a:ext cx="8190812" cy="429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46665" y="1577307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당신을 위한</a:t>
            </a:r>
            <a:endParaRPr lang="en-US" altLang="ko-KR" sz="3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3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3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이니셜라이저</a:t>
            </a:r>
            <a:endParaRPr lang="ko-KR" altLang="en-US" sz="3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05741" y="2479184"/>
            <a:ext cx="3113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dirty="0">
                <a:solidFill>
                  <a:srgbClr val="DE7643"/>
                </a:solidFill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MY</a:t>
            </a:r>
            <a:r>
              <a:rPr lang="en-US" altLang="ko-KR" sz="9600" dirty="0">
                <a:latin typeface="THE렛츠스마일M" panose="02020603020101020101" pitchFamily="18" charset="-127"/>
                <a:ea typeface="THE렛츠스마일M" panose="02020603020101020101" pitchFamily="18" charset="-127"/>
              </a:rPr>
              <a:t>INI</a:t>
            </a:r>
            <a:endParaRPr lang="ko-KR" altLang="en-US" sz="9600" dirty="0">
              <a:latin typeface="THE렛츠스마일M" panose="02020603020101020101" pitchFamily="18" charset="-127"/>
              <a:ea typeface="THE렛츠스마일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2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731" y="2376224"/>
            <a:ext cx="12205463" cy="2105552"/>
            <a:chOff x="-13463" y="2302128"/>
            <a:chExt cx="12205463" cy="2105552"/>
          </a:xfrm>
        </p:grpSpPr>
        <p:sp>
          <p:nvSpPr>
            <p:cNvPr id="31" name="직사각형 30"/>
            <p:cNvSpPr/>
            <p:nvPr/>
          </p:nvSpPr>
          <p:spPr>
            <a:xfrm>
              <a:off x="-13463" y="3280432"/>
              <a:ext cx="12205463" cy="234125"/>
            </a:xfrm>
            <a:prstGeom prst="rect">
              <a:avLst/>
            </a:prstGeom>
            <a:gradFill flip="none" rotWithShape="1">
              <a:gsLst>
                <a:gs pos="35000">
                  <a:srgbClr val="FC9E7C"/>
                </a:gs>
                <a:gs pos="0">
                  <a:schemeClr val="accent4">
                    <a:lumMod val="40000"/>
                    <a:lumOff val="60000"/>
                  </a:schemeClr>
                </a:gs>
                <a:gs pos="74000">
                  <a:srgbClr val="FB8C65"/>
                </a:gs>
                <a:gs pos="100000">
                  <a:srgbClr val="F7460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육각형 1"/>
            <p:cNvSpPr/>
            <p:nvPr/>
          </p:nvSpPr>
          <p:spPr>
            <a:xfrm rot="5400000">
              <a:off x="1719362" y="2447339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gradFill flip="none" rotWithShape="1">
                <a:gsLst>
                  <a:gs pos="0">
                    <a:srgbClr val="FEC88D"/>
                  </a:gs>
                  <a:gs pos="100000">
                    <a:srgbClr val="FCA67F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육각형 23"/>
            <p:cNvSpPr/>
            <p:nvPr/>
          </p:nvSpPr>
          <p:spPr>
            <a:xfrm rot="5400000">
              <a:off x="3871356" y="2447339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gradFill flip="none" rotWithShape="1">
                <a:gsLst>
                  <a:gs pos="0">
                    <a:srgbClr val="FCA37E"/>
                  </a:gs>
                  <a:gs pos="100000">
                    <a:srgbClr val="FC9874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/>
            <p:cNvSpPr/>
            <p:nvPr/>
          </p:nvSpPr>
          <p:spPr>
            <a:xfrm rot="5400000">
              <a:off x="6023349" y="2447339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gradFill flip="none" rotWithShape="1">
                <a:gsLst>
                  <a:gs pos="0">
                    <a:srgbClr val="FC9773"/>
                  </a:gs>
                  <a:gs pos="100000">
                    <a:srgbClr val="FB8F69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/>
            <p:cNvSpPr/>
            <p:nvPr/>
          </p:nvSpPr>
          <p:spPr>
            <a:xfrm rot="5400000">
              <a:off x="8175341" y="2447340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gradFill flip="none" rotWithShape="1">
                <a:gsLst>
                  <a:gs pos="0">
                    <a:srgbClr val="FB8F69"/>
                  </a:gs>
                  <a:gs pos="100000">
                    <a:srgbClr val="F96F3E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15309" y="3576421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67303" y="3576421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094" name="Picture 46" descr="https://cdn-icons-png.flaticon.com/512/5263/526391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137" y="279455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6" name="Picture 48" descr="https://cdn-icons-png.flaticon.com/512/5324/53247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131" y="276553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8" name="Picture 50" descr="https://cdn-icons-png.flaticon.com/512/4587/458789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124" y="276553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0" name="Picture 52" descr="https://cdn-icons-png.flaticon.com/512/4607/460779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116" y="276553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6719296" y="3576421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871288" y="3576421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배포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1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3464" y="2376224"/>
            <a:ext cx="12205463" cy="2105552"/>
            <a:chOff x="-13464" y="1864065"/>
            <a:chExt cx="12205463" cy="2105552"/>
          </a:xfrm>
        </p:grpSpPr>
        <p:sp>
          <p:nvSpPr>
            <p:cNvPr id="31" name="직사각형 30"/>
            <p:cNvSpPr/>
            <p:nvPr/>
          </p:nvSpPr>
          <p:spPr>
            <a:xfrm>
              <a:off x="-13464" y="2842370"/>
              <a:ext cx="12205463" cy="234124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육각형 1"/>
            <p:cNvSpPr/>
            <p:nvPr/>
          </p:nvSpPr>
          <p:spPr>
            <a:xfrm rot="5400000">
              <a:off x="1719361" y="2009276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육각형 23"/>
            <p:cNvSpPr/>
            <p:nvPr/>
          </p:nvSpPr>
          <p:spPr>
            <a:xfrm rot="5400000">
              <a:off x="3871355" y="2009276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gradFill flip="none" rotWithShape="1">
                <a:gsLst>
                  <a:gs pos="0">
                    <a:srgbClr val="FCA37E"/>
                  </a:gs>
                  <a:gs pos="100000">
                    <a:srgbClr val="FC9874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/>
            <p:cNvSpPr/>
            <p:nvPr/>
          </p:nvSpPr>
          <p:spPr>
            <a:xfrm rot="5400000">
              <a:off x="6023348" y="2009276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solidFill>
                <a:srgbClr val="FC9A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/>
            <p:cNvSpPr/>
            <p:nvPr/>
          </p:nvSpPr>
          <p:spPr>
            <a:xfrm rot="5400000">
              <a:off x="8175340" y="2009277"/>
              <a:ext cx="2105551" cy="1815130"/>
            </a:xfrm>
            <a:prstGeom prst="hexagon">
              <a:avLst>
                <a:gd name="adj" fmla="val 27736"/>
                <a:gd name="vf" fmla="val 115470"/>
              </a:avLst>
            </a:prstGeom>
            <a:solidFill>
              <a:schemeClr val="bg1"/>
            </a:solidFill>
            <a:ln w="95250"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15308" y="3138358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EFEF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</a:t>
              </a:r>
              <a:endParaRPr lang="ko-KR" altLang="en-US" sz="2400" dirty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67302" y="3138358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094" name="Picture 46" descr="https://cdn-icons-png.flaticon.com/512/5263/5263915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136" y="235649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6" name="Picture 48" descr="https://cdn-icons-png.flaticon.com/512/5324/53247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130" y="232746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0" name="Picture 52" descr="https://cdn-icons-png.flaticon.com/512/4607/4607799.png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8115" y="232746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8871287" y="3138358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EFEFE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배포</a:t>
              </a:r>
              <a:endParaRPr lang="ko-KR" altLang="en-US" sz="2400" dirty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718621" y="3138357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6717268" y="2327209"/>
              <a:ext cx="718855" cy="720258"/>
              <a:chOff x="6210590" y="-867108"/>
              <a:chExt cx="718855" cy="720258"/>
            </a:xfrm>
          </p:grpSpPr>
          <p:pic>
            <p:nvPicPr>
              <p:cNvPr id="69" name="그림 68" descr="https://cdn-icons-png.flaticon.com/512/4587/4587898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59"/>
              <a:stretch>
                <a:fillRect/>
              </a:stretch>
            </p:blipFill>
            <p:spPr bwMode="auto">
              <a:xfrm>
                <a:off x="6570590" y="-867108"/>
                <a:ext cx="358855" cy="720000"/>
              </a:xfrm>
              <a:custGeom>
                <a:avLst/>
                <a:gdLst>
                  <a:gd name="connsiteX0" fmla="*/ 0 w 358855"/>
                  <a:gd name="connsiteY0" fmla="*/ 0 h 720000"/>
                  <a:gd name="connsiteX1" fmla="*/ 358855 w 358855"/>
                  <a:gd name="connsiteY1" fmla="*/ 0 h 720000"/>
                  <a:gd name="connsiteX2" fmla="*/ 358855 w 358855"/>
                  <a:gd name="connsiteY2" fmla="*/ 720000 h 720000"/>
                  <a:gd name="connsiteX3" fmla="*/ 0 w 358855"/>
                  <a:gd name="connsiteY3" fmla="*/ 72000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8855" h="720000">
                    <a:moveTo>
                      <a:pt x="0" y="0"/>
                    </a:moveTo>
                    <a:lnTo>
                      <a:pt x="358855" y="0"/>
                    </a:lnTo>
                    <a:lnTo>
                      <a:pt x="358855" y="720000"/>
                    </a:lnTo>
                    <a:lnTo>
                      <a:pt x="0" y="720000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그림 66" descr="https://cdn-icons-png.flaticon.com/512/4587/4587898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>
                <a:fillRect/>
              </a:stretch>
            </p:blipFill>
            <p:spPr bwMode="auto">
              <a:xfrm>
                <a:off x="6210590" y="-866850"/>
                <a:ext cx="360000" cy="720000"/>
              </a:xfrm>
              <a:custGeom>
                <a:avLst/>
                <a:gdLst>
                  <a:gd name="connsiteX0" fmla="*/ 0 w 360000"/>
                  <a:gd name="connsiteY0" fmla="*/ 0 h 720000"/>
                  <a:gd name="connsiteX1" fmla="*/ 360000 w 360000"/>
                  <a:gd name="connsiteY1" fmla="*/ 0 h 720000"/>
                  <a:gd name="connsiteX2" fmla="*/ 360000 w 360000"/>
                  <a:gd name="connsiteY2" fmla="*/ 720000 h 720000"/>
                  <a:gd name="connsiteX3" fmla="*/ 0 w 360000"/>
                  <a:gd name="connsiteY3" fmla="*/ 72000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0" y="0"/>
                    </a:moveTo>
                    <a:lnTo>
                      <a:pt x="360000" y="0"/>
                    </a:lnTo>
                    <a:lnTo>
                      <a:pt x="360000" y="720000"/>
                    </a:lnTo>
                    <a:lnTo>
                      <a:pt x="0" y="720000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5840110" y="2842368"/>
              <a:ext cx="359553" cy="234125"/>
            </a:xfrm>
            <a:prstGeom prst="rect">
              <a:avLst/>
            </a:prstGeom>
            <a:solidFill>
              <a:srgbClr val="FC99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rcRect t="22548" b="16865"/>
          <a:stretch/>
        </p:blipFill>
        <p:spPr>
          <a:xfrm>
            <a:off x="2466469" y="507998"/>
            <a:ext cx="7259063" cy="9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cdn.discordapp.com/attachments/1031389723014467687/1047023813692506112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5"/>
          <a:stretch/>
        </p:blipFill>
        <p:spPr bwMode="auto">
          <a:xfrm>
            <a:off x="425740" y="227174"/>
            <a:ext cx="7571189" cy="5613188"/>
          </a:xfrm>
          <a:prstGeom prst="rect">
            <a:avLst/>
          </a:prstGeom>
          <a:noFill/>
          <a:effectLst>
            <a:outerShdw blurRad="190500" dist="38100" dir="2700000" sx="102000" sy="102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407" y="2242677"/>
            <a:ext cx="8069586" cy="4360518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45" y="970736"/>
            <a:ext cx="3726217" cy="5205824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439" y="434319"/>
            <a:ext cx="6713571" cy="4905382"/>
          </a:xfrm>
          <a:prstGeom prst="rect">
            <a:avLst/>
          </a:prstGeom>
          <a:effectLst>
            <a:outerShdw blurRad="190500" dir="2700000" sx="102000" sy="102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7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cdn.discordapp.com/attachments/1031389723014467687/1047023813692506112/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5"/>
          <a:stretch/>
        </p:blipFill>
        <p:spPr bwMode="auto">
          <a:xfrm>
            <a:off x="425740" y="227174"/>
            <a:ext cx="7571189" cy="5613188"/>
          </a:xfrm>
          <a:prstGeom prst="rect">
            <a:avLst/>
          </a:prstGeom>
          <a:noFill/>
          <a:effectLst>
            <a:outerShdw blurRad="190500" dist="38100" dir="2700000" sx="102000" sy="102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407" y="2242677"/>
            <a:ext cx="8069586" cy="4360518"/>
          </a:xfrm>
          <a:prstGeom prst="rect">
            <a:avLst/>
          </a:prstGeom>
          <a:effectLst>
            <a:outerShdw blurRad="190500" dist="38100" dir="2700000" sx="101000" sy="101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45" y="970736"/>
            <a:ext cx="3726217" cy="5205824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439" y="434319"/>
            <a:ext cx="6713571" cy="4905382"/>
          </a:xfrm>
          <a:prstGeom prst="rect">
            <a:avLst/>
          </a:prstGeom>
          <a:effectLst>
            <a:outerShdw blurRad="190500" dir="2700000" sx="102000" sy="102000" algn="tl" rotWithShape="0">
              <a:prstClr val="black">
                <a:alpha val="2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File:Microsoft Office Excel (2019–present)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3" y="1544238"/>
            <a:ext cx="1148922" cy="10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문구: 'ERD'의 이미지일 수 있음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6875" y1="52812" x2="57500" y2="61250"/>
                        <a14:foregroundMark x1="40313" y1="52188" x2="39688" y2="63750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07" y="2380925"/>
            <a:ext cx="1692853" cy="16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Notion app logo.pn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97" y="1694714"/>
            <a:ext cx="978276" cy="9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62431" y1="53519" x2="62431" y2="53519"/>
                      </a14:backgroundRemoval>
                    </a14:imgEffect>
                  </a14:imgLayer>
                </a14:imgProps>
              </a:ext>
            </a:extLst>
          </a:blip>
          <a:srcRect l="23333" t="18638" r="23927" b="8821"/>
          <a:stretch/>
        </p:blipFill>
        <p:spPr>
          <a:xfrm>
            <a:off x="5867218" y="1041146"/>
            <a:ext cx="5329364" cy="54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485900" y="-1066800"/>
            <a:ext cx="15049500" cy="12153900"/>
            <a:chOff x="-1485900" y="-1066800"/>
            <a:chExt cx="15049500" cy="12153900"/>
          </a:xfrm>
        </p:grpSpPr>
        <p:grpSp>
          <p:nvGrpSpPr>
            <p:cNvPr id="9" name="그룹 8"/>
            <p:cNvGrpSpPr/>
            <p:nvPr/>
          </p:nvGrpSpPr>
          <p:grpSpPr>
            <a:xfrm>
              <a:off x="-1485900" y="-1066800"/>
              <a:ext cx="15049500" cy="12153900"/>
              <a:chOff x="1813629" y="0"/>
              <a:chExt cx="8564742" cy="68580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3629" y="0"/>
                <a:ext cx="8564742" cy="6858000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2656114" y="596900"/>
                <a:ext cx="6932386" cy="3902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76" name="Picture 4" descr="https://cdn.discordapp.com/attachments/1031389723014467687/1047023813692506112/imag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15"/>
            <a:stretch/>
          </p:blipFill>
          <p:spPr bwMode="auto">
            <a:xfrm>
              <a:off x="425740" y="227174"/>
              <a:ext cx="7571189" cy="5613188"/>
            </a:xfrm>
            <a:prstGeom prst="rect">
              <a:avLst/>
            </a:prstGeom>
            <a:noFill/>
            <a:effectLst>
              <a:outerShdw blurRad="190500" dist="38100" dir="2700000" sx="102000" sy="102000" algn="t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6407" y="2242677"/>
              <a:ext cx="8069586" cy="4360518"/>
            </a:xfrm>
            <a:prstGeom prst="rect">
              <a:avLst/>
            </a:prstGeom>
            <a:effectLst>
              <a:outerShdw blurRad="190500" dist="38100" dir="2700000" sx="101000" sy="101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1045" y="970736"/>
              <a:ext cx="3726217" cy="5205824"/>
            </a:xfrm>
            <a:prstGeom prst="rect">
              <a:avLst/>
            </a:prstGeom>
            <a:effectLst>
              <a:outerShdw blurRad="190500" dist="38100" dir="2700000" sx="102000" sy="102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2439" y="434319"/>
              <a:ext cx="6713571" cy="4905382"/>
            </a:xfrm>
            <a:prstGeom prst="rect">
              <a:avLst/>
            </a:prstGeom>
            <a:effectLst>
              <a:outerShdw blurRad="190500" dir="2700000" sx="102000" sy="102000" algn="tl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r="39202"/>
          <a:stretch/>
        </p:blipFill>
        <p:spPr>
          <a:xfrm>
            <a:off x="7088942" y="1609960"/>
            <a:ext cx="4493458" cy="37032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l="2" r="39272"/>
          <a:stretch/>
        </p:blipFill>
        <p:spPr>
          <a:xfrm>
            <a:off x="7088942" y="1609960"/>
            <a:ext cx="4468058" cy="3704400"/>
          </a:xfrm>
          <a:prstGeom prst="rect">
            <a:avLst/>
          </a:prstGeom>
        </p:spPr>
      </p:pic>
      <p:pic>
        <p:nvPicPr>
          <p:cNvPr id="11266" name="Picture 2" descr="https://cdn-icons-png.flaticon.com/512/2267/226790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3657" y="2556035"/>
            <a:ext cx="1455956" cy="145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0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23607 -0.2358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354" y="0"/>
            <a:ext cx="2800741" cy="514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9383" y="2705725"/>
            <a:ext cx="68932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약 </a:t>
            </a:r>
            <a:r>
              <a:rPr lang="en-US" altLang="ko-KR" sz="8800" dirty="0" smtClean="0">
                <a:solidFill>
                  <a:srgbClr val="ED7D3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1</a:t>
            </a:r>
            <a:r>
              <a:rPr lang="ko-KR" altLang="en-US" sz="8800" dirty="0" smtClean="0">
                <a:solidFill>
                  <a:srgbClr val="ED7D3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주일 </a:t>
            </a:r>
            <a:r>
              <a:rPr lang="ko-KR" altLang="en-US" sz="8800" dirty="0" smtClean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소요</a:t>
            </a:r>
            <a:endParaRPr lang="ko-KR" altLang="en-US" sz="88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2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918</ep:Words>
  <ep:PresentationFormat>와이드스크린</ep:PresentationFormat>
  <ep:Paragraphs>218</ep:Paragraphs>
  <ep:Slides>33</ep:Slides>
  <ep:Notes>33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2022-10-21T04:45:17.000</dcterms:created>
  <dc:creator>821071093977</dc:creator>
  <cp:lastModifiedBy>Kim</cp:lastModifiedBy>
  <dcterms:modified xsi:type="dcterms:W3CDTF">2022-12-28T09:04:13.452</dcterms:modified>
  <cp:revision>348</cp:revision>
  <dc:title>myINI</dc:title>
  <cp:version>1000.0000.01</cp:version>
</cp:coreProperties>
</file>